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9144000" cy="6858000" type="letter"/>
  <p:notesSz cx="7010400" cy="11490325"/>
  <p:defaultTextStyle>
    <a:defPPr>
      <a:defRPr lang="es-ES_tradn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01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93" autoAdjust="0"/>
  </p:normalViewPr>
  <p:slideViewPr>
    <p:cSldViewPr snapToGrid="0">
      <p:cViewPr varScale="1">
        <p:scale>
          <a:sx n="95" d="100"/>
          <a:sy n="95" d="100"/>
        </p:scale>
        <p:origin x="955" y="58"/>
      </p:cViewPr>
      <p:guideLst>
        <p:guide orient="horz" pos="2228"/>
        <p:guide pos="30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5715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05238" tIns="52619" rIns="105238" bIns="52619" numCol="1" anchor="t" anchorCtr="0" compatLnSpc="1">
            <a:prstTxWarp prst="textNoShape">
              <a:avLst/>
            </a:prstTxWarp>
          </a:bodyPr>
          <a:lstStyle>
            <a:lvl1pPr defTabSz="1052513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5715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05238" tIns="52619" rIns="105238" bIns="52619" numCol="1" anchor="t" anchorCtr="0" compatLnSpc="1">
            <a:prstTxWarp prst="textNoShape">
              <a:avLst/>
            </a:prstTxWarp>
          </a:bodyPr>
          <a:lstStyle>
            <a:lvl1pPr algn="r" defTabSz="1052513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10955338"/>
            <a:ext cx="3038475" cy="5730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05238" tIns="52619" rIns="105238" bIns="52619" numCol="1" anchor="b" anchorCtr="0" compatLnSpc="1">
            <a:prstTxWarp prst="textNoShape">
              <a:avLst/>
            </a:prstTxWarp>
          </a:bodyPr>
          <a:lstStyle>
            <a:lvl1pPr defTabSz="1052513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10955338"/>
            <a:ext cx="3038475" cy="5730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05238" tIns="52619" rIns="105238" bIns="52619" numCol="1" anchor="b" anchorCtr="0" compatLnSpc="1">
            <a:prstTxWarp prst="textNoShape">
              <a:avLst/>
            </a:prstTxWarp>
          </a:bodyPr>
          <a:lstStyle>
            <a:lvl1pPr algn="r" defTabSz="1052513">
              <a:defRPr sz="1400" smtClean="0"/>
            </a:lvl1pPr>
          </a:lstStyle>
          <a:p>
            <a:pPr>
              <a:defRPr/>
            </a:pPr>
            <a:fld id="{6DBC1234-8502-4082-8CD4-553568A969A8}" type="slidenum">
              <a:rPr lang="es-ES_tradnl" altLang="es-MX"/>
              <a:pPr>
                <a:defRPr/>
              </a:pPr>
              <a:t>‹Nº›</a:t>
            </a:fld>
            <a:endParaRPr lang="es-ES_tradnl" altLang="es-MX"/>
          </a:p>
        </p:txBody>
      </p:sp>
    </p:spTree>
    <p:extLst>
      <p:ext uri="{BB962C8B-B14F-4D97-AF65-F5344CB8AC3E}">
        <p14:creationId xmlns:p14="http://schemas.microsoft.com/office/powerpoint/2010/main" val="10376597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7448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8323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7501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23945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9286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160496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67693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92054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15991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2449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897493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074813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/>
        </p:nvSpPr>
        <p:spPr bwMode="auto">
          <a:xfrm>
            <a:off x="0" y="1588"/>
            <a:ext cx="9144000" cy="670242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es-MX" altLang="es-MX" smtClean="0"/>
          </a:p>
        </p:txBody>
      </p:sp>
      <p:sp>
        <p:nvSpPr>
          <p:cNvPr id="1027" name="Rectangle 9"/>
          <p:cNvSpPr>
            <a:spLocks noChangeArrowheads="1"/>
          </p:cNvSpPr>
          <p:nvPr/>
        </p:nvSpPr>
        <p:spPr bwMode="auto">
          <a:xfrm>
            <a:off x="8210550" y="6673850"/>
            <a:ext cx="927100" cy="23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s-ES_tradnl" altLang="es-MX" sz="900" b="1" dirty="0" smtClean="0"/>
              <a:t>SIS-2026</a:t>
            </a:r>
          </a:p>
        </p:txBody>
      </p:sp>
      <p:sp>
        <p:nvSpPr>
          <p:cNvPr id="1028" name="Text Box 27"/>
          <p:cNvSpPr txBox="1">
            <a:spLocks noChangeArrowheads="1"/>
          </p:cNvSpPr>
          <p:nvPr userDrawn="1"/>
        </p:nvSpPr>
        <p:spPr bwMode="auto">
          <a:xfrm>
            <a:off x="6926263" y="60325"/>
            <a:ext cx="2151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s-ES_tradnl" sz="1200" b="1" dirty="0" smtClean="0"/>
              <a:t>INFORME DE MÓDULO</a:t>
            </a:r>
          </a:p>
          <a:p>
            <a:pPr algn="ctr">
              <a:defRPr/>
            </a:pPr>
            <a:r>
              <a:rPr lang="es-ES_tradnl" sz="1200" b="1" dirty="0" smtClean="0"/>
              <a:t>SINBA-SIS-E3 </a:t>
            </a:r>
            <a:endParaRPr lang="es-ES_tradnl" sz="1200" dirty="0" smtClean="0"/>
          </a:p>
        </p:txBody>
      </p:sp>
      <p:sp>
        <p:nvSpPr>
          <p:cNvPr id="1029" name="Text Box 34"/>
          <p:cNvSpPr txBox="1">
            <a:spLocks noChangeArrowheads="1"/>
          </p:cNvSpPr>
          <p:nvPr userDrawn="1"/>
        </p:nvSpPr>
        <p:spPr bwMode="auto">
          <a:xfrm>
            <a:off x="1827212" y="76200"/>
            <a:ext cx="5257251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s-ES_tradnl" sz="1000" b="1" dirty="0" smtClean="0"/>
              <a:t>BIENESTAR PARA LA SALUD COMUNITARIA</a:t>
            </a:r>
          </a:p>
          <a:p>
            <a:pPr algn="ctr">
              <a:defRPr/>
            </a:pPr>
            <a:r>
              <a:rPr lang="es-ES_tradnl" sz="1000" b="1" dirty="0" smtClean="0"/>
              <a:t>Embarazo, parto y puerperio</a:t>
            </a:r>
            <a:endParaRPr lang="es-ES" sz="1000" b="1" dirty="0" smtClean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1001B9B-1F71-5A07-10F5-04480442B20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95" y="163407"/>
            <a:ext cx="2119184" cy="3096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defTabSz="7620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16"/>
          <p:cNvSpPr>
            <a:spLocks noChangeShapeType="1"/>
          </p:cNvSpPr>
          <p:nvPr/>
        </p:nvSpPr>
        <p:spPr bwMode="auto">
          <a:xfrm flipH="1">
            <a:off x="0" y="835025"/>
            <a:ext cx="9144000" cy="0"/>
          </a:xfrm>
          <a:prstGeom prst="line">
            <a:avLst/>
          </a:prstGeom>
          <a:noFill/>
          <a:ln w="253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78" name="Rectangle 74"/>
          <p:cNvSpPr>
            <a:spLocks noChangeArrowheads="1"/>
          </p:cNvSpPr>
          <p:nvPr/>
        </p:nvSpPr>
        <p:spPr bwMode="auto">
          <a:xfrm>
            <a:off x="-28575" y="6672263"/>
            <a:ext cx="8001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_tradnl" altLang="es-MX" sz="800" b="1" dirty="0"/>
              <a:t>ANVERSO</a:t>
            </a:r>
          </a:p>
        </p:txBody>
      </p:sp>
      <p:sp>
        <p:nvSpPr>
          <p:cNvPr id="114" name="Rectangle 213"/>
          <p:cNvSpPr>
            <a:spLocks noChangeArrowheads="1"/>
          </p:cNvSpPr>
          <p:nvPr/>
        </p:nvSpPr>
        <p:spPr bwMode="auto">
          <a:xfrm>
            <a:off x="22122" y="2107144"/>
            <a:ext cx="132606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900" b="1" dirty="0"/>
              <a:t>II. 	COMUNIDAD</a:t>
            </a:r>
            <a:endParaRPr lang="es-ES" altLang="es-MX" sz="900" b="1" dirty="0"/>
          </a:p>
        </p:txBody>
      </p:sp>
      <p:grpSp>
        <p:nvGrpSpPr>
          <p:cNvPr id="189" name="Grupo 188"/>
          <p:cNvGrpSpPr/>
          <p:nvPr/>
        </p:nvGrpSpPr>
        <p:grpSpPr>
          <a:xfrm>
            <a:off x="76201" y="936204"/>
            <a:ext cx="9048750" cy="610072"/>
            <a:chOff x="76201" y="901700"/>
            <a:chExt cx="9048750" cy="610072"/>
          </a:xfrm>
        </p:grpSpPr>
        <p:sp>
          <p:nvSpPr>
            <p:cNvPr id="201" name="Text Box 366"/>
            <p:cNvSpPr txBox="1">
              <a:spLocks noChangeArrowheads="1"/>
            </p:cNvSpPr>
            <p:nvPr/>
          </p:nvSpPr>
          <p:spPr bwMode="auto">
            <a:xfrm>
              <a:off x="76201" y="901700"/>
              <a:ext cx="9048750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s-ES_tradnl" altLang="es-MX" sz="900" b="1" dirty="0"/>
                <a:t>I.  MÓDULO: __________________________________________        INFORMACIÓN CORRESPONDIENTE A:       MES:___________________  AÑO: </a:t>
              </a:r>
              <a:r>
                <a:rPr lang="es-ES_tradnl" altLang="es-MX" sz="900" b="1" dirty="0" smtClean="0"/>
                <a:t>______________ </a:t>
              </a:r>
              <a:r>
                <a:rPr lang="es-ES_tradnl" altLang="es-MX" sz="900" b="1" dirty="0"/>
                <a:t>					</a:t>
              </a:r>
            </a:p>
            <a:p>
              <a:r>
                <a:rPr lang="es-ES_tradnl" altLang="es-MX" sz="900" b="1" dirty="0"/>
                <a:t>		</a:t>
              </a:r>
              <a:endParaRPr lang="es-ES_tradnl" altLang="es-MX" sz="900" b="1" dirty="0" smtClean="0"/>
            </a:p>
          </p:txBody>
        </p:sp>
        <p:sp>
          <p:nvSpPr>
            <p:cNvPr id="202" name="CuadroTexto 201"/>
            <p:cNvSpPr txBox="1"/>
            <p:nvPr/>
          </p:nvSpPr>
          <p:spPr>
            <a:xfrm>
              <a:off x="1135856" y="1058863"/>
              <a:ext cx="1790875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altLang="es-MX" sz="600" b="1" dirty="0"/>
                <a:t>ANOTE NÚMERO Y NOMBRE DEL MÓDULO</a:t>
              </a:r>
              <a:endParaRPr lang="es-MX" sz="1400" dirty="0"/>
            </a:p>
          </p:txBody>
        </p:sp>
        <p:sp>
          <p:nvSpPr>
            <p:cNvPr id="203" name="CuadroTexto 202"/>
            <p:cNvSpPr txBox="1"/>
            <p:nvPr/>
          </p:nvSpPr>
          <p:spPr>
            <a:xfrm>
              <a:off x="392645" y="1296328"/>
              <a:ext cx="322235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altLang="es-MX" sz="800" b="1" dirty="0"/>
                <a:t>NOMBRE DEL (LA) SUPERVISOR(A) DE AUXILIAR DE SALUD:</a:t>
              </a:r>
              <a:endParaRPr lang="es-MX" sz="800" dirty="0"/>
            </a:p>
          </p:txBody>
        </p:sp>
        <p:cxnSp>
          <p:nvCxnSpPr>
            <p:cNvPr id="204" name="Conector recto 203"/>
            <p:cNvCxnSpPr/>
            <p:nvPr/>
          </p:nvCxnSpPr>
          <p:spPr bwMode="auto">
            <a:xfrm>
              <a:off x="3508377" y="1477904"/>
              <a:ext cx="3713163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</p:grpSp>
      <p:sp>
        <p:nvSpPr>
          <p:cNvPr id="157" name="Rectangle 248"/>
          <p:cNvSpPr>
            <a:spLocks noChangeArrowheads="1"/>
          </p:cNvSpPr>
          <p:nvPr/>
        </p:nvSpPr>
        <p:spPr bwMode="auto">
          <a:xfrm>
            <a:off x="1698130" y="2427857"/>
            <a:ext cx="38749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" altLang="es-MX" sz="1000" dirty="0" smtClean="0"/>
              <a:t>2°</a:t>
            </a:r>
            <a:endParaRPr lang="es-ES" altLang="es-MX" sz="1000" dirty="0"/>
          </a:p>
        </p:txBody>
      </p:sp>
      <p:sp>
        <p:nvSpPr>
          <p:cNvPr id="182" name="Rectangle 248"/>
          <p:cNvSpPr>
            <a:spLocks noChangeArrowheads="1"/>
          </p:cNvSpPr>
          <p:nvPr/>
        </p:nvSpPr>
        <p:spPr bwMode="auto">
          <a:xfrm>
            <a:off x="1988597" y="2427857"/>
            <a:ext cx="38749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" altLang="es-MX" sz="1000" dirty="0"/>
              <a:t>3</a:t>
            </a:r>
            <a:r>
              <a:rPr lang="es-ES" altLang="es-MX" sz="1000" dirty="0" smtClean="0"/>
              <a:t>°</a:t>
            </a:r>
            <a:endParaRPr lang="es-ES" altLang="es-MX" sz="1000" dirty="0"/>
          </a:p>
        </p:txBody>
      </p:sp>
      <p:sp>
        <p:nvSpPr>
          <p:cNvPr id="207" name="Line 137"/>
          <p:cNvSpPr>
            <a:spLocks noChangeShapeType="1"/>
          </p:cNvSpPr>
          <p:nvPr/>
        </p:nvSpPr>
        <p:spPr bwMode="auto">
          <a:xfrm>
            <a:off x="0" y="443230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08" name="Line 154"/>
          <p:cNvSpPr>
            <a:spLocks noChangeShapeType="1"/>
          </p:cNvSpPr>
          <p:nvPr/>
        </p:nvSpPr>
        <p:spPr bwMode="auto">
          <a:xfrm>
            <a:off x="0" y="3691998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09" name="Line 155"/>
          <p:cNvSpPr>
            <a:spLocks noChangeShapeType="1"/>
          </p:cNvSpPr>
          <p:nvPr/>
        </p:nvSpPr>
        <p:spPr bwMode="auto">
          <a:xfrm>
            <a:off x="0" y="3913188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0" name="Line 156"/>
          <p:cNvSpPr>
            <a:spLocks noChangeShapeType="1"/>
          </p:cNvSpPr>
          <p:nvPr/>
        </p:nvSpPr>
        <p:spPr bwMode="auto">
          <a:xfrm>
            <a:off x="0" y="4176713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1" name="Line 133"/>
          <p:cNvSpPr>
            <a:spLocks noChangeShapeType="1"/>
          </p:cNvSpPr>
          <p:nvPr/>
        </p:nvSpPr>
        <p:spPr bwMode="auto">
          <a:xfrm>
            <a:off x="0" y="286131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2" name="Line 97"/>
          <p:cNvSpPr>
            <a:spLocks noChangeShapeType="1"/>
          </p:cNvSpPr>
          <p:nvPr/>
        </p:nvSpPr>
        <p:spPr bwMode="auto">
          <a:xfrm>
            <a:off x="0" y="272732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3" name="Line 210"/>
          <p:cNvSpPr>
            <a:spLocks noChangeShapeType="1"/>
          </p:cNvSpPr>
          <p:nvPr/>
        </p:nvSpPr>
        <p:spPr bwMode="auto">
          <a:xfrm>
            <a:off x="0" y="1698625"/>
            <a:ext cx="9144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5" name="Line 137"/>
          <p:cNvSpPr>
            <a:spLocks noChangeShapeType="1"/>
          </p:cNvSpPr>
          <p:nvPr/>
        </p:nvSpPr>
        <p:spPr bwMode="auto">
          <a:xfrm>
            <a:off x="0" y="5516033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6" name="Line 154"/>
          <p:cNvSpPr>
            <a:spLocks noChangeShapeType="1"/>
          </p:cNvSpPr>
          <p:nvPr/>
        </p:nvSpPr>
        <p:spPr bwMode="auto">
          <a:xfrm>
            <a:off x="0" y="4733396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7" name="Line 155"/>
          <p:cNvSpPr>
            <a:spLocks noChangeShapeType="1"/>
          </p:cNvSpPr>
          <p:nvPr/>
        </p:nvSpPr>
        <p:spPr bwMode="auto">
          <a:xfrm>
            <a:off x="0" y="4996921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8" name="Line 156"/>
          <p:cNvSpPr>
            <a:spLocks noChangeShapeType="1"/>
          </p:cNvSpPr>
          <p:nvPr/>
        </p:nvSpPr>
        <p:spPr bwMode="auto">
          <a:xfrm>
            <a:off x="0" y="5260446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19" name="Line 154"/>
          <p:cNvSpPr>
            <a:spLocks noChangeShapeType="1"/>
          </p:cNvSpPr>
          <p:nvPr/>
        </p:nvSpPr>
        <p:spPr bwMode="auto">
          <a:xfrm>
            <a:off x="-8464" y="577479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20" name="Line 155"/>
          <p:cNvSpPr>
            <a:spLocks noChangeShapeType="1"/>
          </p:cNvSpPr>
          <p:nvPr/>
        </p:nvSpPr>
        <p:spPr bwMode="auto">
          <a:xfrm>
            <a:off x="-8464" y="6012919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21" name="Line 154"/>
          <p:cNvSpPr>
            <a:spLocks noChangeShapeType="1"/>
          </p:cNvSpPr>
          <p:nvPr/>
        </p:nvSpPr>
        <p:spPr bwMode="auto">
          <a:xfrm>
            <a:off x="16930" y="3167066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22" name="Line 155"/>
          <p:cNvSpPr>
            <a:spLocks noChangeShapeType="1"/>
          </p:cNvSpPr>
          <p:nvPr/>
        </p:nvSpPr>
        <p:spPr bwMode="auto">
          <a:xfrm>
            <a:off x="16930" y="3447523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24" name="Line 180"/>
          <p:cNvSpPr>
            <a:spLocks noChangeShapeType="1"/>
          </p:cNvSpPr>
          <p:nvPr/>
        </p:nvSpPr>
        <p:spPr bwMode="auto">
          <a:xfrm flipH="1">
            <a:off x="3959167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25" name="Line 181"/>
          <p:cNvSpPr>
            <a:spLocks noChangeShapeType="1"/>
          </p:cNvSpPr>
          <p:nvPr/>
        </p:nvSpPr>
        <p:spPr bwMode="auto">
          <a:xfrm flipH="1">
            <a:off x="1748097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26" name="Line 182"/>
          <p:cNvSpPr>
            <a:spLocks noChangeShapeType="1"/>
          </p:cNvSpPr>
          <p:nvPr/>
        </p:nvSpPr>
        <p:spPr bwMode="auto">
          <a:xfrm flipH="1">
            <a:off x="2035766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27" name="Line 183"/>
          <p:cNvSpPr>
            <a:spLocks noChangeShapeType="1"/>
          </p:cNvSpPr>
          <p:nvPr/>
        </p:nvSpPr>
        <p:spPr bwMode="auto">
          <a:xfrm>
            <a:off x="2324581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28" name="Line 184"/>
          <p:cNvSpPr>
            <a:spLocks noChangeShapeType="1"/>
          </p:cNvSpPr>
          <p:nvPr/>
        </p:nvSpPr>
        <p:spPr bwMode="auto">
          <a:xfrm flipH="1">
            <a:off x="3029779" y="2869895"/>
            <a:ext cx="1047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29" name="Line 185"/>
          <p:cNvSpPr>
            <a:spLocks noChangeShapeType="1"/>
          </p:cNvSpPr>
          <p:nvPr/>
        </p:nvSpPr>
        <p:spPr bwMode="auto">
          <a:xfrm flipH="1">
            <a:off x="3367427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30" name="Line 186"/>
          <p:cNvSpPr>
            <a:spLocks noChangeShapeType="1"/>
          </p:cNvSpPr>
          <p:nvPr/>
        </p:nvSpPr>
        <p:spPr bwMode="auto">
          <a:xfrm flipH="1">
            <a:off x="3657762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31" name="Line 187"/>
          <p:cNvSpPr>
            <a:spLocks noChangeShapeType="1"/>
          </p:cNvSpPr>
          <p:nvPr/>
        </p:nvSpPr>
        <p:spPr bwMode="auto">
          <a:xfrm>
            <a:off x="4274964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32" name="Line 188"/>
          <p:cNvSpPr>
            <a:spLocks noChangeShapeType="1"/>
          </p:cNvSpPr>
          <p:nvPr/>
        </p:nvSpPr>
        <p:spPr bwMode="auto">
          <a:xfrm>
            <a:off x="4625199" y="2869895"/>
            <a:ext cx="0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33" name="Line 189"/>
          <p:cNvSpPr>
            <a:spLocks noChangeShapeType="1"/>
          </p:cNvSpPr>
          <p:nvPr/>
        </p:nvSpPr>
        <p:spPr bwMode="auto">
          <a:xfrm>
            <a:off x="4960408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34" name="Line 190"/>
          <p:cNvSpPr>
            <a:spLocks noChangeShapeType="1"/>
          </p:cNvSpPr>
          <p:nvPr/>
        </p:nvSpPr>
        <p:spPr bwMode="auto">
          <a:xfrm flipH="1">
            <a:off x="5267815" y="2869895"/>
            <a:ext cx="267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35" name="Line 191"/>
          <p:cNvSpPr>
            <a:spLocks noChangeShapeType="1"/>
          </p:cNvSpPr>
          <p:nvPr/>
        </p:nvSpPr>
        <p:spPr bwMode="auto">
          <a:xfrm flipH="1">
            <a:off x="5558101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36" name="Line 192"/>
          <p:cNvSpPr>
            <a:spLocks noChangeShapeType="1"/>
          </p:cNvSpPr>
          <p:nvPr/>
        </p:nvSpPr>
        <p:spPr bwMode="auto">
          <a:xfrm>
            <a:off x="5832538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37" name="Line 269"/>
          <p:cNvSpPr>
            <a:spLocks noChangeShapeType="1"/>
          </p:cNvSpPr>
          <p:nvPr/>
        </p:nvSpPr>
        <p:spPr bwMode="auto">
          <a:xfrm>
            <a:off x="6121578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38" name="Line 270"/>
          <p:cNvSpPr>
            <a:spLocks noChangeShapeType="1"/>
          </p:cNvSpPr>
          <p:nvPr/>
        </p:nvSpPr>
        <p:spPr bwMode="auto">
          <a:xfrm flipH="1">
            <a:off x="6680925" y="2869894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39" name="Line 271"/>
          <p:cNvSpPr>
            <a:spLocks noChangeShapeType="1"/>
          </p:cNvSpPr>
          <p:nvPr/>
        </p:nvSpPr>
        <p:spPr bwMode="auto">
          <a:xfrm>
            <a:off x="6959786" y="2869894"/>
            <a:ext cx="0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40" name="Line 272"/>
          <p:cNvSpPr>
            <a:spLocks noChangeShapeType="1"/>
          </p:cNvSpPr>
          <p:nvPr/>
        </p:nvSpPr>
        <p:spPr bwMode="auto">
          <a:xfrm flipH="1">
            <a:off x="7593702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42" name="Rectangle 243"/>
          <p:cNvSpPr>
            <a:spLocks noChangeArrowheads="1"/>
          </p:cNvSpPr>
          <p:nvPr/>
        </p:nvSpPr>
        <p:spPr bwMode="auto">
          <a:xfrm>
            <a:off x="1628735" y="1698625"/>
            <a:ext cx="297558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900" b="1" dirty="0"/>
              <a:t>ATENDIDAS POR PRIMERA VEZ</a:t>
            </a:r>
            <a:endParaRPr lang="es-ES" altLang="es-MX" sz="900" b="1" dirty="0"/>
          </a:p>
        </p:txBody>
      </p:sp>
      <p:sp>
        <p:nvSpPr>
          <p:cNvPr id="243" name="Rectangle 245"/>
          <p:cNvSpPr>
            <a:spLocks noChangeArrowheads="1"/>
          </p:cNvSpPr>
          <p:nvPr/>
        </p:nvSpPr>
        <p:spPr bwMode="auto">
          <a:xfrm>
            <a:off x="1441355" y="1911802"/>
            <a:ext cx="191835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1000" dirty="0"/>
              <a:t>EMBARAZO</a:t>
            </a:r>
            <a:endParaRPr lang="es-ES" altLang="es-MX" sz="1000" dirty="0"/>
          </a:p>
        </p:txBody>
      </p:sp>
      <p:sp>
        <p:nvSpPr>
          <p:cNvPr id="244" name="Rectangle 246"/>
          <p:cNvSpPr>
            <a:spLocks noChangeArrowheads="1"/>
          </p:cNvSpPr>
          <p:nvPr/>
        </p:nvSpPr>
        <p:spPr bwMode="auto">
          <a:xfrm>
            <a:off x="2375552" y="2147358"/>
            <a:ext cx="93750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1000" dirty="0"/>
              <a:t>EDAD</a:t>
            </a:r>
            <a:endParaRPr lang="es-ES" altLang="es-MX" sz="700" dirty="0"/>
          </a:p>
        </p:txBody>
      </p:sp>
      <p:sp>
        <p:nvSpPr>
          <p:cNvPr id="245" name="Rectangle 247"/>
          <p:cNvSpPr>
            <a:spLocks noChangeArrowheads="1"/>
          </p:cNvSpPr>
          <p:nvPr/>
        </p:nvSpPr>
        <p:spPr bwMode="auto">
          <a:xfrm>
            <a:off x="1437307" y="2147358"/>
            <a:ext cx="89649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900" dirty="0"/>
              <a:t>TRIMESTRE</a:t>
            </a:r>
            <a:endParaRPr lang="es-ES" altLang="es-MX" sz="700" dirty="0"/>
          </a:p>
        </p:txBody>
      </p:sp>
      <p:sp>
        <p:nvSpPr>
          <p:cNvPr id="246" name="Rectangle 248"/>
          <p:cNvSpPr>
            <a:spLocks noChangeArrowheads="1"/>
          </p:cNvSpPr>
          <p:nvPr/>
        </p:nvSpPr>
        <p:spPr bwMode="auto">
          <a:xfrm>
            <a:off x="1409527" y="2427857"/>
            <a:ext cx="38749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" altLang="es-MX" sz="1000" dirty="0" smtClean="0"/>
              <a:t>1°</a:t>
            </a:r>
            <a:endParaRPr lang="es-ES" altLang="es-MX" sz="1000" dirty="0"/>
          </a:p>
        </p:txBody>
      </p:sp>
      <p:sp>
        <p:nvSpPr>
          <p:cNvPr id="247" name="Rectangle 251"/>
          <p:cNvSpPr>
            <a:spLocks noChangeArrowheads="1"/>
          </p:cNvSpPr>
          <p:nvPr/>
        </p:nvSpPr>
        <p:spPr bwMode="auto">
          <a:xfrm>
            <a:off x="2263534" y="2447741"/>
            <a:ext cx="477614" cy="27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&lt; 15 </a:t>
            </a:r>
            <a:r>
              <a:rPr lang="es-ES_tradnl" altLang="es-MX" sz="700" dirty="0"/>
              <a:t>AÑOS</a:t>
            </a:r>
            <a:endParaRPr lang="es-ES" altLang="es-MX" sz="700" dirty="0"/>
          </a:p>
        </p:txBody>
      </p:sp>
      <p:sp>
        <p:nvSpPr>
          <p:cNvPr id="248" name="Rectangle 252"/>
          <p:cNvSpPr>
            <a:spLocks noChangeArrowheads="1"/>
          </p:cNvSpPr>
          <p:nvPr/>
        </p:nvSpPr>
        <p:spPr bwMode="auto">
          <a:xfrm>
            <a:off x="2942127" y="2447741"/>
            <a:ext cx="524541" cy="27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&gt; 20 AÑOS </a:t>
            </a:r>
            <a:endParaRPr lang="es-ES" altLang="es-MX" sz="700" dirty="0"/>
          </a:p>
        </p:txBody>
      </p:sp>
      <p:sp>
        <p:nvSpPr>
          <p:cNvPr id="249" name="Rectangle 253"/>
          <p:cNvSpPr>
            <a:spLocks noChangeArrowheads="1"/>
          </p:cNvSpPr>
          <p:nvPr/>
        </p:nvSpPr>
        <p:spPr bwMode="auto">
          <a:xfrm rot="16200000">
            <a:off x="3111176" y="2257604"/>
            <a:ext cx="810417" cy="22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900" dirty="0" smtClean="0"/>
              <a:t>PARTO</a:t>
            </a:r>
            <a:endParaRPr lang="es-ES" altLang="es-MX" sz="700" dirty="0"/>
          </a:p>
        </p:txBody>
      </p:sp>
      <p:sp>
        <p:nvSpPr>
          <p:cNvPr id="250" name="Rectangle 254"/>
          <p:cNvSpPr>
            <a:spLocks noChangeArrowheads="1"/>
          </p:cNvSpPr>
          <p:nvPr/>
        </p:nvSpPr>
        <p:spPr bwMode="auto">
          <a:xfrm rot="16200000">
            <a:off x="3415574" y="2264350"/>
            <a:ext cx="796925" cy="22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900" dirty="0" smtClean="0"/>
              <a:t>ABORTO</a:t>
            </a:r>
            <a:endParaRPr lang="es-ES" altLang="es-MX" sz="700" dirty="0"/>
          </a:p>
        </p:txBody>
      </p:sp>
      <p:sp>
        <p:nvSpPr>
          <p:cNvPr id="251" name="Rectangle 255"/>
          <p:cNvSpPr>
            <a:spLocks noChangeArrowheads="1"/>
          </p:cNvSpPr>
          <p:nvPr/>
        </p:nvSpPr>
        <p:spPr bwMode="auto">
          <a:xfrm rot="16200000">
            <a:off x="3673463" y="2217113"/>
            <a:ext cx="891399" cy="22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900" dirty="0" smtClean="0"/>
              <a:t>PUERPERIO</a:t>
            </a:r>
            <a:endParaRPr lang="es-ES" altLang="es-MX" sz="700" dirty="0"/>
          </a:p>
        </p:txBody>
      </p:sp>
      <p:sp>
        <p:nvSpPr>
          <p:cNvPr id="252" name="Rectangle 256"/>
          <p:cNvSpPr>
            <a:spLocks noChangeArrowheads="1"/>
          </p:cNvSpPr>
          <p:nvPr/>
        </p:nvSpPr>
        <p:spPr bwMode="auto">
          <a:xfrm rot="16200000">
            <a:off x="3991128" y="1993012"/>
            <a:ext cx="101464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600" dirty="0"/>
              <a:t>PUERPERIO ATENDIDO POR</a:t>
            </a:r>
            <a:endParaRPr lang="es-ES" altLang="es-MX" sz="600" dirty="0"/>
          </a:p>
          <a:p>
            <a:r>
              <a:rPr lang="es-ES_tradnl" altLang="es-MX" sz="600" dirty="0"/>
              <a:t>PARTERÍA PROFESIONAL</a:t>
            </a:r>
            <a:endParaRPr lang="es-ES" altLang="es-MX" sz="600" dirty="0"/>
          </a:p>
          <a:p>
            <a:endParaRPr lang="es-ES" altLang="es-MX" sz="500" b="1" dirty="0"/>
          </a:p>
        </p:txBody>
      </p:sp>
      <p:sp>
        <p:nvSpPr>
          <p:cNvPr id="253" name="Rectangle 257"/>
          <p:cNvSpPr>
            <a:spLocks noChangeArrowheads="1"/>
          </p:cNvSpPr>
          <p:nvPr/>
        </p:nvSpPr>
        <p:spPr bwMode="auto">
          <a:xfrm rot="16200000">
            <a:off x="4390368" y="2210906"/>
            <a:ext cx="796926" cy="335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/>
              <a:t>POR   </a:t>
            </a:r>
            <a:r>
              <a:rPr lang="es-ES_tradnl" altLang="es-MX" sz="800" dirty="0" smtClean="0"/>
              <a:t>EMBARAZO</a:t>
            </a:r>
            <a:endParaRPr lang="es-ES" altLang="es-MX" sz="800" dirty="0"/>
          </a:p>
        </p:txBody>
      </p:sp>
      <p:sp>
        <p:nvSpPr>
          <p:cNvPr id="254" name="Rectangle 258"/>
          <p:cNvSpPr>
            <a:spLocks noChangeArrowheads="1"/>
          </p:cNvSpPr>
          <p:nvPr/>
        </p:nvSpPr>
        <p:spPr bwMode="auto">
          <a:xfrm rot="16200000">
            <a:off x="4703939" y="2197122"/>
            <a:ext cx="824493" cy="335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/>
              <a:t>POR </a:t>
            </a:r>
            <a:r>
              <a:rPr lang="es-ES_tradnl" altLang="es-MX" sz="800" dirty="0" smtClean="0"/>
              <a:t>PUERPERIO</a:t>
            </a:r>
            <a:endParaRPr lang="es-ES" altLang="es-MX" sz="800" dirty="0"/>
          </a:p>
        </p:txBody>
      </p:sp>
      <p:sp>
        <p:nvSpPr>
          <p:cNvPr id="255" name="Rectangle 259"/>
          <p:cNvSpPr>
            <a:spLocks noChangeArrowheads="1"/>
          </p:cNvSpPr>
          <p:nvPr/>
        </p:nvSpPr>
        <p:spPr bwMode="auto">
          <a:xfrm>
            <a:off x="4452813" y="1708150"/>
            <a:ext cx="10080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/>
              <a:t>CONSULTAS</a:t>
            </a:r>
            <a:endParaRPr lang="es-ES" altLang="es-MX" sz="800" b="1" dirty="0"/>
          </a:p>
        </p:txBody>
      </p:sp>
      <p:sp>
        <p:nvSpPr>
          <p:cNvPr id="256" name="Rectangle 260"/>
          <p:cNvSpPr>
            <a:spLocks noChangeArrowheads="1"/>
          </p:cNvSpPr>
          <p:nvPr/>
        </p:nvSpPr>
        <p:spPr bwMode="auto">
          <a:xfrm>
            <a:off x="5262629" y="1901355"/>
            <a:ext cx="93782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600" dirty="0" smtClean="0"/>
              <a:t>TOXOIDE </a:t>
            </a:r>
            <a:r>
              <a:rPr lang="es-ES_tradnl" altLang="es-MX" sz="600" dirty="0"/>
              <a:t>TETÁNICO DIFTÉRICO</a:t>
            </a:r>
            <a:endParaRPr lang="es-ES" altLang="es-MX" sz="700" dirty="0"/>
          </a:p>
        </p:txBody>
      </p:sp>
      <p:sp>
        <p:nvSpPr>
          <p:cNvPr id="257" name="Rectangle 263"/>
          <p:cNvSpPr>
            <a:spLocks noChangeArrowheads="1"/>
          </p:cNvSpPr>
          <p:nvPr/>
        </p:nvSpPr>
        <p:spPr bwMode="auto">
          <a:xfrm rot="16200000">
            <a:off x="5621353" y="2316770"/>
            <a:ext cx="703263" cy="190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650" dirty="0" smtClean="0"/>
              <a:t>REFUERZO</a:t>
            </a:r>
            <a:endParaRPr lang="es-ES" altLang="es-MX" sz="650" dirty="0"/>
          </a:p>
        </p:txBody>
      </p:sp>
      <p:sp>
        <p:nvSpPr>
          <p:cNvPr id="258" name="Rectangle 264"/>
          <p:cNvSpPr>
            <a:spLocks noChangeArrowheads="1"/>
          </p:cNvSpPr>
          <p:nvPr/>
        </p:nvSpPr>
        <p:spPr bwMode="auto">
          <a:xfrm rot="16200000">
            <a:off x="6041406" y="2100735"/>
            <a:ext cx="101464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 smtClean="0"/>
              <a:t>MINISTRACIÓN DE HIERRO</a:t>
            </a:r>
            <a:endParaRPr lang="es-ES" altLang="es-MX" sz="800" dirty="0"/>
          </a:p>
        </p:txBody>
      </p:sp>
      <p:sp>
        <p:nvSpPr>
          <p:cNvPr id="259" name="Rectangle 266"/>
          <p:cNvSpPr>
            <a:spLocks noChangeArrowheads="1"/>
          </p:cNvSpPr>
          <p:nvPr/>
        </p:nvSpPr>
        <p:spPr bwMode="auto">
          <a:xfrm>
            <a:off x="6933226" y="2004585"/>
            <a:ext cx="69564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POR </a:t>
            </a:r>
            <a:r>
              <a:rPr lang="es-ES_tradnl" altLang="es-MX" sz="700" dirty="0" smtClean="0"/>
              <a:t>EMBARAZO A UNIDAD</a:t>
            </a:r>
            <a:endParaRPr lang="es-ES" altLang="es-MX" sz="700" dirty="0"/>
          </a:p>
        </p:txBody>
      </p:sp>
      <p:sp>
        <p:nvSpPr>
          <p:cNvPr id="260" name="Rectangle 267"/>
          <p:cNvSpPr>
            <a:spLocks noChangeArrowheads="1"/>
          </p:cNvSpPr>
          <p:nvPr/>
        </p:nvSpPr>
        <p:spPr bwMode="auto">
          <a:xfrm rot="16200000">
            <a:off x="7765483" y="2246028"/>
            <a:ext cx="7044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/>
              <a:t>POR PARTO</a:t>
            </a:r>
            <a:endParaRPr lang="es-ES" altLang="es-MX" sz="800" dirty="0"/>
          </a:p>
        </p:txBody>
      </p:sp>
      <p:sp>
        <p:nvSpPr>
          <p:cNvPr id="261" name="Rectangle 268"/>
          <p:cNvSpPr>
            <a:spLocks noChangeArrowheads="1"/>
          </p:cNvSpPr>
          <p:nvPr/>
        </p:nvSpPr>
        <p:spPr bwMode="auto">
          <a:xfrm>
            <a:off x="6889320" y="1698625"/>
            <a:ext cx="14641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/>
              <a:t>REFERIDAS DE ALTO RIESGO</a:t>
            </a:r>
            <a:endParaRPr lang="es-ES" altLang="es-MX" sz="800" b="1" dirty="0"/>
          </a:p>
        </p:txBody>
      </p:sp>
      <p:sp>
        <p:nvSpPr>
          <p:cNvPr id="262" name="Line 276"/>
          <p:cNvSpPr>
            <a:spLocks noChangeShapeType="1"/>
          </p:cNvSpPr>
          <p:nvPr/>
        </p:nvSpPr>
        <p:spPr bwMode="auto">
          <a:xfrm>
            <a:off x="3958366" y="1915351"/>
            <a:ext cx="1602" cy="80546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63" name="Line 277"/>
          <p:cNvSpPr>
            <a:spLocks noChangeShapeType="1"/>
          </p:cNvSpPr>
          <p:nvPr/>
        </p:nvSpPr>
        <p:spPr bwMode="auto">
          <a:xfrm>
            <a:off x="1748097" y="2382044"/>
            <a:ext cx="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64" name="Line 278"/>
          <p:cNvSpPr>
            <a:spLocks noChangeShapeType="1"/>
          </p:cNvSpPr>
          <p:nvPr/>
        </p:nvSpPr>
        <p:spPr bwMode="auto">
          <a:xfrm>
            <a:off x="2035766" y="2384425"/>
            <a:ext cx="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65" name="Line 279"/>
          <p:cNvSpPr>
            <a:spLocks noChangeShapeType="1"/>
          </p:cNvSpPr>
          <p:nvPr/>
        </p:nvSpPr>
        <p:spPr bwMode="auto">
          <a:xfrm flipH="1">
            <a:off x="2324581" y="2150647"/>
            <a:ext cx="0" cy="57668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66" name="Line 280"/>
          <p:cNvSpPr>
            <a:spLocks noChangeShapeType="1"/>
          </p:cNvSpPr>
          <p:nvPr/>
        </p:nvSpPr>
        <p:spPr bwMode="auto">
          <a:xfrm>
            <a:off x="3030302" y="2384425"/>
            <a:ext cx="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67" name="Line 281"/>
          <p:cNvSpPr>
            <a:spLocks noChangeShapeType="1"/>
          </p:cNvSpPr>
          <p:nvPr/>
        </p:nvSpPr>
        <p:spPr bwMode="auto">
          <a:xfrm>
            <a:off x="3367427" y="1920926"/>
            <a:ext cx="0" cy="800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68" name="Line 282"/>
          <p:cNvSpPr>
            <a:spLocks noChangeShapeType="1"/>
          </p:cNvSpPr>
          <p:nvPr/>
        </p:nvSpPr>
        <p:spPr bwMode="auto">
          <a:xfrm>
            <a:off x="3657762" y="1922461"/>
            <a:ext cx="0" cy="7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69" name="Line 283"/>
          <p:cNvSpPr>
            <a:spLocks noChangeShapeType="1"/>
          </p:cNvSpPr>
          <p:nvPr/>
        </p:nvSpPr>
        <p:spPr bwMode="auto">
          <a:xfrm>
            <a:off x="4274964" y="1920873"/>
            <a:ext cx="0" cy="800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70" name="Line 284"/>
          <p:cNvSpPr>
            <a:spLocks noChangeShapeType="1"/>
          </p:cNvSpPr>
          <p:nvPr/>
        </p:nvSpPr>
        <p:spPr bwMode="auto">
          <a:xfrm>
            <a:off x="4625199" y="1698625"/>
            <a:ext cx="0" cy="10239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71" name="Line 285"/>
          <p:cNvSpPr>
            <a:spLocks noChangeShapeType="1"/>
          </p:cNvSpPr>
          <p:nvPr/>
        </p:nvSpPr>
        <p:spPr bwMode="auto">
          <a:xfrm>
            <a:off x="4960408" y="1922463"/>
            <a:ext cx="0" cy="8032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72" name="Line 286"/>
          <p:cNvSpPr>
            <a:spLocks noChangeShapeType="1"/>
          </p:cNvSpPr>
          <p:nvPr/>
        </p:nvSpPr>
        <p:spPr bwMode="auto">
          <a:xfrm>
            <a:off x="5267815" y="1698625"/>
            <a:ext cx="0" cy="10239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73" name="Line 287"/>
          <p:cNvSpPr>
            <a:spLocks noChangeShapeType="1"/>
          </p:cNvSpPr>
          <p:nvPr/>
        </p:nvSpPr>
        <p:spPr bwMode="auto">
          <a:xfrm>
            <a:off x="5558101" y="2152650"/>
            <a:ext cx="0" cy="571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74" name="Line 288"/>
          <p:cNvSpPr>
            <a:spLocks noChangeShapeType="1"/>
          </p:cNvSpPr>
          <p:nvPr/>
        </p:nvSpPr>
        <p:spPr bwMode="auto">
          <a:xfrm>
            <a:off x="5832538" y="2152651"/>
            <a:ext cx="0" cy="576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75" name="Line 289"/>
          <p:cNvSpPr>
            <a:spLocks noChangeShapeType="1"/>
          </p:cNvSpPr>
          <p:nvPr/>
        </p:nvSpPr>
        <p:spPr bwMode="auto">
          <a:xfrm>
            <a:off x="6412513" y="1698625"/>
            <a:ext cx="0" cy="1027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76" name="Line 290"/>
          <p:cNvSpPr>
            <a:spLocks noChangeShapeType="1"/>
          </p:cNvSpPr>
          <p:nvPr/>
        </p:nvSpPr>
        <p:spPr bwMode="auto">
          <a:xfrm>
            <a:off x="6680925" y="1706799"/>
            <a:ext cx="0" cy="1026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77" name="Line 291"/>
          <p:cNvSpPr>
            <a:spLocks noChangeShapeType="1"/>
          </p:cNvSpPr>
          <p:nvPr/>
        </p:nvSpPr>
        <p:spPr bwMode="auto">
          <a:xfrm>
            <a:off x="6967735" y="1698625"/>
            <a:ext cx="0" cy="1027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78" name="Line 292"/>
          <p:cNvSpPr>
            <a:spLocks noChangeShapeType="1"/>
          </p:cNvSpPr>
          <p:nvPr/>
        </p:nvSpPr>
        <p:spPr bwMode="auto">
          <a:xfrm>
            <a:off x="7585762" y="2006402"/>
            <a:ext cx="0" cy="71774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79" name="Line 293"/>
          <p:cNvSpPr>
            <a:spLocks noChangeShapeType="1"/>
          </p:cNvSpPr>
          <p:nvPr/>
        </p:nvSpPr>
        <p:spPr bwMode="auto">
          <a:xfrm>
            <a:off x="1455197" y="1916113"/>
            <a:ext cx="4946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80" name="Line 294"/>
          <p:cNvSpPr>
            <a:spLocks noChangeShapeType="1"/>
          </p:cNvSpPr>
          <p:nvPr/>
        </p:nvSpPr>
        <p:spPr bwMode="auto">
          <a:xfrm>
            <a:off x="1450175" y="2139791"/>
            <a:ext cx="1908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81" name="Line 295"/>
          <p:cNvSpPr>
            <a:spLocks noChangeShapeType="1"/>
          </p:cNvSpPr>
          <p:nvPr/>
        </p:nvSpPr>
        <p:spPr bwMode="auto">
          <a:xfrm>
            <a:off x="1445280" y="2383378"/>
            <a:ext cx="1911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82" name="Line 300"/>
          <p:cNvSpPr>
            <a:spLocks noChangeShapeType="1"/>
          </p:cNvSpPr>
          <p:nvPr/>
        </p:nvSpPr>
        <p:spPr bwMode="auto">
          <a:xfrm>
            <a:off x="6969369" y="2009768"/>
            <a:ext cx="2160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83" name="Rectangle 248"/>
          <p:cNvSpPr>
            <a:spLocks noChangeArrowheads="1"/>
          </p:cNvSpPr>
          <p:nvPr/>
        </p:nvSpPr>
        <p:spPr bwMode="auto">
          <a:xfrm>
            <a:off x="5230841" y="2341321"/>
            <a:ext cx="37015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" altLang="es-MX" sz="1000" dirty="0" smtClean="0"/>
              <a:t>1</a:t>
            </a:r>
            <a:r>
              <a:rPr lang="es-ES" altLang="es-MX" sz="1000" baseline="30000" dirty="0" smtClean="0"/>
              <a:t>a</a:t>
            </a:r>
            <a:endParaRPr lang="es-ES" altLang="es-MX" sz="1200" baseline="30000" dirty="0"/>
          </a:p>
        </p:txBody>
      </p:sp>
      <p:sp>
        <p:nvSpPr>
          <p:cNvPr id="284" name="Rectangle 248"/>
          <p:cNvSpPr>
            <a:spLocks noChangeArrowheads="1"/>
          </p:cNvSpPr>
          <p:nvPr/>
        </p:nvSpPr>
        <p:spPr bwMode="auto">
          <a:xfrm>
            <a:off x="5484172" y="2343832"/>
            <a:ext cx="38749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" altLang="es-MX" sz="1000" dirty="0" smtClean="0"/>
              <a:t>2</a:t>
            </a:r>
            <a:r>
              <a:rPr lang="es-ES" altLang="es-MX" sz="1000" baseline="30000" dirty="0" smtClean="0"/>
              <a:t>a</a:t>
            </a:r>
            <a:endParaRPr lang="es-ES" altLang="es-MX" sz="1200" baseline="30000" dirty="0"/>
          </a:p>
        </p:txBody>
      </p:sp>
      <p:sp>
        <p:nvSpPr>
          <p:cNvPr id="285" name="Line 288"/>
          <p:cNvSpPr>
            <a:spLocks noChangeShapeType="1"/>
          </p:cNvSpPr>
          <p:nvPr/>
        </p:nvSpPr>
        <p:spPr bwMode="auto">
          <a:xfrm>
            <a:off x="6121578" y="1920873"/>
            <a:ext cx="0" cy="80486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86" name="Rectangle 263"/>
          <p:cNvSpPr>
            <a:spLocks noChangeArrowheads="1"/>
          </p:cNvSpPr>
          <p:nvPr/>
        </p:nvSpPr>
        <p:spPr bwMode="auto">
          <a:xfrm rot="16200000">
            <a:off x="5844584" y="2182410"/>
            <a:ext cx="81075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ANTI INFLUENZA</a:t>
            </a:r>
            <a:endParaRPr lang="es-ES" altLang="es-MX" sz="700" dirty="0"/>
          </a:p>
        </p:txBody>
      </p:sp>
      <p:sp>
        <p:nvSpPr>
          <p:cNvPr id="287" name="CuadroTexto 286"/>
          <p:cNvSpPr txBox="1"/>
          <p:nvPr/>
        </p:nvSpPr>
        <p:spPr>
          <a:xfrm>
            <a:off x="5250961" y="1701801"/>
            <a:ext cx="127130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altLang="es-MX" sz="800" b="1" dirty="0" smtClean="0"/>
              <a:t>VACUNAS</a:t>
            </a:r>
            <a:endParaRPr lang="es-MX" b="1" dirty="0"/>
          </a:p>
        </p:txBody>
      </p:sp>
      <p:sp>
        <p:nvSpPr>
          <p:cNvPr id="288" name="Line 299"/>
          <p:cNvSpPr>
            <a:spLocks noChangeShapeType="1"/>
          </p:cNvSpPr>
          <p:nvPr/>
        </p:nvSpPr>
        <p:spPr bwMode="auto">
          <a:xfrm>
            <a:off x="5276609" y="2155826"/>
            <a:ext cx="828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89" name="CuadroTexto 288"/>
          <p:cNvSpPr txBox="1"/>
          <p:nvPr/>
        </p:nvSpPr>
        <p:spPr>
          <a:xfrm>
            <a:off x="2316361" y="2379694"/>
            <a:ext cx="372514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00" dirty="0" smtClean="0"/>
              <a:t>MENOR</a:t>
            </a:r>
            <a:endParaRPr lang="es-MX" dirty="0"/>
          </a:p>
        </p:txBody>
      </p:sp>
      <p:sp>
        <p:nvSpPr>
          <p:cNvPr id="290" name="CuadroTexto 289"/>
          <p:cNvSpPr txBox="1"/>
          <p:nvPr/>
        </p:nvSpPr>
        <p:spPr>
          <a:xfrm>
            <a:off x="3002601" y="2373853"/>
            <a:ext cx="369333" cy="1538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00" dirty="0" smtClean="0"/>
              <a:t>MAYOR</a:t>
            </a:r>
            <a:endParaRPr lang="es-MX" dirty="0"/>
          </a:p>
        </p:txBody>
      </p:sp>
      <p:sp>
        <p:nvSpPr>
          <p:cNvPr id="291" name="Line 270"/>
          <p:cNvSpPr>
            <a:spLocks noChangeShapeType="1"/>
          </p:cNvSpPr>
          <p:nvPr/>
        </p:nvSpPr>
        <p:spPr bwMode="auto">
          <a:xfrm flipH="1">
            <a:off x="6396611" y="2869894"/>
            <a:ext cx="1120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92" name="Line 270"/>
          <p:cNvSpPr>
            <a:spLocks noChangeShapeType="1"/>
          </p:cNvSpPr>
          <p:nvPr/>
        </p:nvSpPr>
        <p:spPr bwMode="auto">
          <a:xfrm flipH="1">
            <a:off x="7277710" y="2869894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93" name="Line 270"/>
          <p:cNvSpPr>
            <a:spLocks noChangeShapeType="1"/>
          </p:cNvSpPr>
          <p:nvPr/>
        </p:nvSpPr>
        <p:spPr bwMode="auto">
          <a:xfrm flipH="1">
            <a:off x="8534240" y="2869894"/>
            <a:ext cx="1102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94" name="Line 291"/>
          <p:cNvSpPr>
            <a:spLocks noChangeShapeType="1"/>
          </p:cNvSpPr>
          <p:nvPr/>
        </p:nvSpPr>
        <p:spPr bwMode="auto">
          <a:xfrm>
            <a:off x="8534240" y="1695756"/>
            <a:ext cx="0" cy="1027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95" name="Line 270"/>
          <p:cNvSpPr>
            <a:spLocks noChangeShapeType="1"/>
          </p:cNvSpPr>
          <p:nvPr/>
        </p:nvSpPr>
        <p:spPr bwMode="auto">
          <a:xfrm flipH="1">
            <a:off x="8823166" y="2869894"/>
            <a:ext cx="1102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96" name="Rectangle 251"/>
          <p:cNvSpPr>
            <a:spLocks noChangeArrowheads="1"/>
          </p:cNvSpPr>
          <p:nvPr/>
        </p:nvSpPr>
        <p:spPr bwMode="auto">
          <a:xfrm>
            <a:off x="6845540" y="2452661"/>
            <a:ext cx="562794" cy="24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600" dirty="0" smtClean="0"/>
              <a:t>1ER</a:t>
            </a:r>
          </a:p>
          <a:p>
            <a:pPr algn="ctr">
              <a:lnSpc>
                <a:spcPct val="85000"/>
              </a:lnSpc>
            </a:pPr>
            <a:r>
              <a:rPr lang="es-ES_tradnl" altLang="es-MX" sz="600" dirty="0" smtClean="0"/>
              <a:t>NIVEL</a:t>
            </a:r>
            <a:endParaRPr lang="es-ES" altLang="es-MX" sz="600" dirty="0"/>
          </a:p>
        </p:txBody>
      </p:sp>
      <p:sp>
        <p:nvSpPr>
          <p:cNvPr id="297" name="Rectangle 252"/>
          <p:cNvSpPr>
            <a:spLocks noChangeArrowheads="1"/>
          </p:cNvSpPr>
          <p:nvPr/>
        </p:nvSpPr>
        <p:spPr bwMode="auto">
          <a:xfrm>
            <a:off x="7181939" y="2452661"/>
            <a:ext cx="516282" cy="24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600" dirty="0" smtClean="0"/>
              <a:t>HOS-PITAL</a:t>
            </a:r>
            <a:endParaRPr lang="es-ES" altLang="es-MX" sz="600" dirty="0"/>
          </a:p>
        </p:txBody>
      </p:sp>
      <p:sp>
        <p:nvSpPr>
          <p:cNvPr id="298" name="Line 299"/>
          <p:cNvSpPr>
            <a:spLocks noChangeShapeType="1"/>
          </p:cNvSpPr>
          <p:nvPr/>
        </p:nvSpPr>
        <p:spPr bwMode="auto">
          <a:xfrm>
            <a:off x="6975757" y="2399254"/>
            <a:ext cx="622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99" name="Line 321"/>
          <p:cNvSpPr>
            <a:spLocks noChangeShapeType="1"/>
          </p:cNvSpPr>
          <p:nvPr/>
        </p:nvSpPr>
        <p:spPr bwMode="auto">
          <a:xfrm>
            <a:off x="7277710" y="2402749"/>
            <a:ext cx="0" cy="324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0" name="Rectangle 257"/>
          <p:cNvSpPr>
            <a:spLocks noChangeArrowheads="1"/>
          </p:cNvSpPr>
          <p:nvPr/>
        </p:nvSpPr>
        <p:spPr bwMode="auto">
          <a:xfrm rot="16200000">
            <a:off x="8292773" y="2266347"/>
            <a:ext cx="79692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 smtClean="0"/>
              <a:t>INICIAL</a:t>
            </a:r>
            <a:endParaRPr lang="es-ES" altLang="es-MX" sz="800" dirty="0"/>
          </a:p>
        </p:txBody>
      </p:sp>
      <p:sp>
        <p:nvSpPr>
          <p:cNvPr id="301" name="Rectangle 258"/>
          <p:cNvSpPr>
            <a:spLocks noChangeArrowheads="1"/>
          </p:cNvSpPr>
          <p:nvPr/>
        </p:nvSpPr>
        <p:spPr bwMode="auto">
          <a:xfrm rot="16200000">
            <a:off x="8573264" y="2252563"/>
            <a:ext cx="82449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 smtClean="0"/>
              <a:t>REFUERZO</a:t>
            </a:r>
            <a:endParaRPr lang="es-ES" altLang="es-MX" sz="800" dirty="0"/>
          </a:p>
        </p:txBody>
      </p:sp>
      <p:sp>
        <p:nvSpPr>
          <p:cNvPr id="302" name="Rectangle 259"/>
          <p:cNvSpPr>
            <a:spLocks noChangeArrowheads="1"/>
          </p:cNvSpPr>
          <p:nvPr/>
        </p:nvSpPr>
        <p:spPr bwMode="auto">
          <a:xfrm>
            <a:off x="8473974" y="1712679"/>
            <a:ext cx="7158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b="1" dirty="0" smtClean="0"/>
              <a:t>PLAN DE SEGURIDAD</a:t>
            </a:r>
            <a:endParaRPr lang="es-ES" altLang="es-MX" sz="700" b="1" dirty="0"/>
          </a:p>
        </p:txBody>
      </p:sp>
      <p:sp>
        <p:nvSpPr>
          <p:cNvPr id="303" name="Line 285"/>
          <p:cNvSpPr>
            <a:spLocks noChangeShapeType="1"/>
          </p:cNvSpPr>
          <p:nvPr/>
        </p:nvSpPr>
        <p:spPr bwMode="auto">
          <a:xfrm>
            <a:off x="8827929" y="2020978"/>
            <a:ext cx="0" cy="709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4" name="Line 272"/>
          <p:cNvSpPr>
            <a:spLocks noChangeShapeType="1"/>
          </p:cNvSpPr>
          <p:nvPr/>
        </p:nvSpPr>
        <p:spPr bwMode="auto">
          <a:xfrm flipH="1">
            <a:off x="8249813" y="2875648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5" name="Line 292"/>
          <p:cNvSpPr>
            <a:spLocks noChangeShapeType="1"/>
          </p:cNvSpPr>
          <p:nvPr/>
        </p:nvSpPr>
        <p:spPr bwMode="auto">
          <a:xfrm>
            <a:off x="8249813" y="2012155"/>
            <a:ext cx="0" cy="71774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6" name="Rectangle 267"/>
          <p:cNvSpPr>
            <a:spLocks noChangeArrowheads="1"/>
          </p:cNvSpPr>
          <p:nvPr/>
        </p:nvSpPr>
        <p:spPr bwMode="auto">
          <a:xfrm rot="16200000">
            <a:off x="7962740" y="2170406"/>
            <a:ext cx="8557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 smtClean="0"/>
              <a:t>EN EL PUERPERIO</a:t>
            </a:r>
            <a:endParaRPr lang="es-ES" altLang="es-MX" sz="800" dirty="0"/>
          </a:p>
        </p:txBody>
      </p:sp>
      <p:sp>
        <p:nvSpPr>
          <p:cNvPr id="307" name="Line 325"/>
          <p:cNvSpPr>
            <a:spLocks noChangeShapeType="1"/>
          </p:cNvSpPr>
          <p:nvPr/>
        </p:nvSpPr>
        <p:spPr bwMode="auto">
          <a:xfrm>
            <a:off x="0" y="6178550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8" name="Line 326"/>
          <p:cNvSpPr>
            <a:spLocks noChangeShapeType="1"/>
          </p:cNvSpPr>
          <p:nvPr/>
        </p:nvSpPr>
        <p:spPr bwMode="auto">
          <a:xfrm>
            <a:off x="-8464" y="6451600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9" name="Rectangle 391"/>
          <p:cNvSpPr>
            <a:spLocks noChangeArrowheads="1"/>
          </p:cNvSpPr>
          <p:nvPr/>
        </p:nvSpPr>
        <p:spPr bwMode="auto">
          <a:xfrm>
            <a:off x="0" y="6186488"/>
            <a:ext cx="1116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900" b="1" dirty="0"/>
              <a:t>TOTAL</a:t>
            </a:r>
            <a:endParaRPr lang="es-ES" altLang="es-MX" sz="900" b="1" dirty="0"/>
          </a:p>
        </p:txBody>
      </p:sp>
      <p:sp>
        <p:nvSpPr>
          <p:cNvPr id="310" name="Line 306"/>
          <p:cNvSpPr>
            <a:spLocks noChangeShapeType="1"/>
          </p:cNvSpPr>
          <p:nvPr/>
        </p:nvSpPr>
        <p:spPr bwMode="auto">
          <a:xfrm>
            <a:off x="1455655" y="6180137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1" name="Line 308"/>
          <p:cNvSpPr>
            <a:spLocks noChangeShapeType="1"/>
          </p:cNvSpPr>
          <p:nvPr/>
        </p:nvSpPr>
        <p:spPr bwMode="auto">
          <a:xfrm>
            <a:off x="3959167" y="6180138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2" name="Line 309"/>
          <p:cNvSpPr>
            <a:spLocks noChangeShapeType="1"/>
          </p:cNvSpPr>
          <p:nvPr/>
        </p:nvSpPr>
        <p:spPr bwMode="auto">
          <a:xfrm>
            <a:off x="1748097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3" name="Line 310"/>
          <p:cNvSpPr>
            <a:spLocks noChangeShapeType="1"/>
          </p:cNvSpPr>
          <p:nvPr/>
        </p:nvSpPr>
        <p:spPr bwMode="auto">
          <a:xfrm>
            <a:off x="2035766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4" name="Line 311"/>
          <p:cNvSpPr>
            <a:spLocks noChangeShapeType="1"/>
          </p:cNvSpPr>
          <p:nvPr/>
        </p:nvSpPr>
        <p:spPr bwMode="auto">
          <a:xfrm>
            <a:off x="2324581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5" name="Line 312"/>
          <p:cNvSpPr>
            <a:spLocks noChangeShapeType="1"/>
          </p:cNvSpPr>
          <p:nvPr/>
        </p:nvSpPr>
        <p:spPr bwMode="auto">
          <a:xfrm>
            <a:off x="2675197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6" name="Line 313"/>
          <p:cNvSpPr>
            <a:spLocks noChangeShapeType="1"/>
          </p:cNvSpPr>
          <p:nvPr/>
        </p:nvSpPr>
        <p:spPr bwMode="auto">
          <a:xfrm>
            <a:off x="3029779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7" name="Line 314"/>
          <p:cNvSpPr>
            <a:spLocks noChangeShapeType="1"/>
          </p:cNvSpPr>
          <p:nvPr/>
        </p:nvSpPr>
        <p:spPr bwMode="auto">
          <a:xfrm>
            <a:off x="3657762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8" name="Line 315"/>
          <p:cNvSpPr>
            <a:spLocks noChangeShapeType="1"/>
          </p:cNvSpPr>
          <p:nvPr/>
        </p:nvSpPr>
        <p:spPr bwMode="auto">
          <a:xfrm>
            <a:off x="4274964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9" name="Line 316"/>
          <p:cNvSpPr>
            <a:spLocks noChangeShapeType="1"/>
          </p:cNvSpPr>
          <p:nvPr/>
        </p:nvSpPr>
        <p:spPr bwMode="auto">
          <a:xfrm>
            <a:off x="4625199" y="6180137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0" name="Line 317"/>
          <p:cNvSpPr>
            <a:spLocks noChangeShapeType="1"/>
          </p:cNvSpPr>
          <p:nvPr/>
        </p:nvSpPr>
        <p:spPr bwMode="auto">
          <a:xfrm>
            <a:off x="4960408" y="6180138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1" name="Line 318"/>
          <p:cNvSpPr>
            <a:spLocks noChangeShapeType="1"/>
          </p:cNvSpPr>
          <p:nvPr/>
        </p:nvSpPr>
        <p:spPr bwMode="auto">
          <a:xfrm>
            <a:off x="5267948" y="6180137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2" name="Line 319"/>
          <p:cNvSpPr>
            <a:spLocks noChangeShapeType="1"/>
          </p:cNvSpPr>
          <p:nvPr/>
        </p:nvSpPr>
        <p:spPr bwMode="auto">
          <a:xfrm>
            <a:off x="5558101" y="6180138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3" name="Line 320"/>
          <p:cNvSpPr>
            <a:spLocks noChangeShapeType="1"/>
          </p:cNvSpPr>
          <p:nvPr/>
        </p:nvSpPr>
        <p:spPr bwMode="auto">
          <a:xfrm>
            <a:off x="5832538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4" name="Line 321"/>
          <p:cNvSpPr>
            <a:spLocks noChangeShapeType="1"/>
          </p:cNvSpPr>
          <p:nvPr/>
        </p:nvSpPr>
        <p:spPr bwMode="auto">
          <a:xfrm>
            <a:off x="6396611" y="6180138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5" name="Line 322"/>
          <p:cNvSpPr>
            <a:spLocks noChangeShapeType="1"/>
          </p:cNvSpPr>
          <p:nvPr/>
        </p:nvSpPr>
        <p:spPr bwMode="auto">
          <a:xfrm>
            <a:off x="6680925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6" name="Line 323"/>
          <p:cNvSpPr>
            <a:spLocks noChangeShapeType="1"/>
          </p:cNvSpPr>
          <p:nvPr/>
        </p:nvSpPr>
        <p:spPr bwMode="auto">
          <a:xfrm>
            <a:off x="6959786" y="6180138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7" name="Line 324"/>
          <p:cNvSpPr>
            <a:spLocks noChangeShapeType="1"/>
          </p:cNvSpPr>
          <p:nvPr/>
        </p:nvSpPr>
        <p:spPr bwMode="auto">
          <a:xfrm>
            <a:off x="7593702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8" name="Line 321"/>
          <p:cNvSpPr>
            <a:spLocks noChangeShapeType="1"/>
          </p:cNvSpPr>
          <p:nvPr/>
        </p:nvSpPr>
        <p:spPr bwMode="auto">
          <a:xfrm>
            <a:off x="6121578" y="6180138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9" name="Line 322"/>
          <p:cNvSpPr>
            <a:spLocks noChangeShapeType="1"/>
          </p:cNvSpPr>
          <p:nvPr/>
        </p:nvSpPr>
        <p:spPr bwMode="auto">
          <a:xfrm>
            <a:off x="8534240" y="6180137"/>
            <a:ext cx="0" cy="270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0" name="Line 321"/>
          <p:cNvSpPr>
            <a:spLocks noChangeShapeType="1"/>
          </p:cNvSpPr>
          <p:nvPr/>
        </p:nvSpPr>
        <p:spPr bwMode="auto">
          <a:xfrm>
            <a:off x="7277710" y="6180138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1" name="Line 322"/>
          <p:cNvSpPr>
            <a:spLocks noChangeShapeType="1"/>
          </p:cNvSpPr>
          <p:nvPr/>
        </p:nvSpPr>
        <p:spPr bwMode="auto">
          <a:xfrm>
            <a:off x="8848554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2" name="Line 324"/>
          <p:cNvSpPr>
            <a:spLocks noChangeShapeType="1"/>
          </p:cNvSpPr>
          <p:nvPr/>
        </p:nvSpPr>
        <p:spPr bwMode="auto">
          <a:xfrm>
            <a:off x="8249813" y="6185890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37" name="Line 226"/>
          <p:cNvSpPr>
            <a:spLocks noChangeShapeType="1"/>
          </p:cNvSpPr>
          <p:nvPr/>
        </p:nvSpPr>
        <p:spPr bwMode="auto">
          <a:xfrm>
            <a:off x="1455655" y="2869895"/>
            <a:ext cx="1223" cy="3146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38" name="Line 212"/>
          <p:cNvSpPr>
            <a:spLocks noChangeShapeType="1"/>
          </p:cNvSpPr>
          <p:nvPr/>
        </p:nvSpPr>
        <p:spPr bwMode="auto">
          <a:xfrm>
            <a:off x="1455655" y="1692275"/>
            <a:ext cx="0" cy="1027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 dirty="0"/>
          </a:p>
        </p:txBody>
      </p:sp>
      <p:sp>
        <p:nvSpPr>
          <p:cNvPr id="139" name="Line 181"/>
          <p:cNvSpPr>
            <a:spLocks noChangeShapeType="1"/>
          </p:cNvSpPr>
          <p:nvPr/>
        </p:nvSpPr>
        <p:spPr bwMode="auto">
          <a:xfrm flipH="1">
            <a:off x="2675197" y="2869895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0" name="Line 280"/>
          <p:cNvSpPr>
            <a:spLocks noChangeShapeType="1"/>
          </p:cNvSpPr>
          <p:nvPr/>
        </p:nvSpPr>
        <p:spPr bwMode="auto">
          <a:xfrm>
            <a:off x="2681052" y="2384425"/>
            <a:ext cx="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1" name="Rectangle 251"/>
          <p:cNvSpPr>
            <a:spLocks noChangeArrowheads="1"/>
          </p:cNvSpPr>
          <p:nvPr/>
        </p:nvSpPr>
        <p:spPr bwMode="auto">
          <a:xfrm>
            <a:off x="2606434" y="2447741"/>
            <a:ext cx="492472" cy="27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15 A 19 </a:t>
            </a:r>
            <a:r>
              <a:rPr lang="es-ES_tradnl" altLang="es-MX" sz="700" dirty="0"/>
              <a:t>AÑOS</a:t>
            </a:r>
            <a:endParaRPr lang="es-ES" altLang="es-MX" sz="700" dirty="0"/>
          </a:p>
        </p:txBody>
      </p:sp>
      <p:sp>
        <p:nvSpPr>
          <p:cNvPr id="142" name="Rectangle 265"/>
          <p:cNvSpPr>
            <a:spLocks noChangeArrowheads="1"/>
          </p:cNvSpPr>
          <p:nvPr/>
        </p:nvSpPr>
        <p:spPr bwMode="auto">
          <a:xfrm rot="16200000">
            <a:off x="6243441" y="2018303"/>
            <a:ext cx="11795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dirty="0" smtClean="0"/>
              <a:t>ALIMENTACIÓN COMPLEMENTARIA</a:t>
            </a:r>
            <a:endParaRPr lang="es-ES" altLang="es-MX" sz="800" dirty="0"/>
          </a:p>
        </p:txBody>
      </p:sp>
      <p:sp>
        <p:nvSpPr>
          <p:cNvPr id="147" name="Line 313"/>
          <p:cNvSpPr>
            <a:spLocks noChangeShapeType="1"/>
          </p:cNvSpPr>
          <p:nvPr/>
        </p:nvSpPr>
        <p:spPr bwMode="auto">
          <a:xfrm>
            <a:off x="3367427" y="6180137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3" name="Rectangle 267"/>
          <p:cNvSpPr>
            <a:spLocks noChangeArrowheads="1"/>
          </p:cNvSpPr>
          <p:nvPr/>
        </p:nvSpPr>
        <p:spPr bwMode="auto">
          <a:xfrm rot="16200000">
            <a:off x="7283596" y="2062594"/>
            <a:ext cx="99876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50" dirty="0" smtClean="0"/>
              <a:t>APOYO TRANSPORTE AME</a:t>
            </a:r>
            <a:endParaRPr lang="es-ES" altLang="es-MX" sz="750" dirty="0"/>
          </a:p>
        </p:txBody>
      </p:sp>
      <p:sp>
        <p:nvSpPr>
          <p:cNvPr id="144" name="Line 272"/>
          <p:cNvSpPr>
            <a:spLocks noChangeShapeType="1"/>
          </p:cNvSpPr>
          <p:nvPr/>
        </p:nvSpPr>
        <p:spPr bwMode="auto">
          <a:xfrm flipH="1">
            <a:off x="7968736" y="2871220"/>
            <a:ext cx="0" cy="314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5" name="Line 292"/>
          <p:cNvSpPr>
            <a:spLocks noChangeShapeType="1"/>
          </p:cNvSpPr>
          <p:nvPr/>
        </p:nvSpPr>
        <p:spPr bwMode="auto">
          <a:xfrm>
            <a:off x="7960796" y="2007727"/>
            <a:ext cx="0" cy="71774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6" name="Line 324"/>
          <p:cNvSpPr>
            <a:spLocks noChangeShapeType="1"/>
          </p:cNvSpPr>
          <p:nvPr/>
        </p:nvSpPr>
        <p:spPr bwMode="auto">
          <a:xfrm>
            <a:off x="7968736" y="6181462"/>
            <a:ext cx="0" cy="270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150"/>
          <p:cNvSpPr>
            <a:spLocks noChangeArrowheads="1"/>
          </p:cNvSpPr>
          <p:nvPr/>
        </p:nvSpPr>
        <p:spPr bwMode="auto">
          <a:xfrm>
            <a:off x="0" y="6683375"/>
            <a:ext cx="8001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_tradnl" altLang="es-MX" sz="800" b="1"/>
              <a:t>REVERSO</a:t>
            </a:r>
          </a:p>
        </p:txBody>
      </p:sp>
      <p:sp>
        <p:nvSpPr>
          <p:cNvPr id="4140" name="Rectangle 224"/>
          <p:cNvSpPr>
            <a:spLocks noChangeArrowheads="1"/>
          </p:cNvSpPr>
          <p:nvPr/>
        </p:nvSpPr>
        <p:spPr bwMode="auto">
          <a:xfrm>
            <a:off x="6029" y="1233734"/>
            <a:ext cx="1332091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900" b="1" dirty="0"/>
              <a:t>II. </a:t>
            </a:r>
            <a:r>
              <a:rPr lang="es-ES_tradnl" altLang="es-MX" sz="900" b="1" dirty="0" smtClean="0"/>
              <a:t> COMUNIDAD</a:t>
            </a:r>
            <a:endParaRPr lang="es-ES" altLang="es-MX" sz="900" b="1" dirty="0"/>
          </a:p>
        </p:txBody>
      </p:sp>
      <p:sp>
        <p:nvSpPr>
          <p:cNvPr id="246" name="Line 152"/>
          <p:cNvSpPr>
            <a:spLocks noChangeShapeType="1"/>
          </p:cNvSpPr>
          <p:nvPr/>
        </p:nvSpPr>
        <p:spPr bwMode="auto">
          <a:xfrm flipH="1">
            <a:off x="0" y="799295"/>
            <a:ext cx="9144000" cy="0"/>
          </a:xfrm>
          <a:prstGeom prst="line">
            <a:avLst/>
          </a:prstGeom>
          <a:noFill/>
          <a:ln w="253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47" name="Line 153"/>
          <p:cNvSpPr>
            <a:spLocks noChangeShapeType="1"/>
          </p:cNvSpPr>
          <p:nvPr/>
        </p:nvSpPr>
        <p:spPr bwMode="auto">
          <a:xfrm>
            <a:off x="0" y="1995118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52" name="Line 195"/>
          <p:cNvSpPr>
            <a:spLocks noChangeShapeType="1"/>
          </p:cNvSpPr>
          <p:nvPr/>
        </p:nvSpPr>
        <p:spPr bwMode="auto">
          <a:xfrm>
            <a:off x="-1" y="328930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53" name="Line 196"/>
          <p:cNvSpPr>
            <a:spLocks noChangeShapeType="1"/>
          </p:cNvSpPr>
          <p:nvPr/>
        </p:nvSpPr>
        <p:spPr bwMode="auto">
          <a:xfrm>
            <a:off x="-1" y="264160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54" name="Line 197"/>
          <p:cNvSpPr>
            <a:spLocks noChangeShapeType="1"/>
          </p:cNvSpPr>
          <p:nvPr/>
        </p:nvSpPr>
        <p:spPr bwMode="auto">
          <a:xfrm>
            <a:off x="-1" y="2859088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55" name="Line 198"/>
          <p:cNvSpPr>
            <a:spLocks noChangeShapeType="1"/>
          </p:cNvSpPr>
          <p:nvPr/>
        </p:nvSpPr>
        <p:spPr bwMode="auto">
          <a:xfrm>
            <a:off x="-1" y="307022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56" name="Line 200"/>
          <p:cNvSpPr>
            <a:spLocks noChangeShapeType="1"/>
          </p:cNvSpPr>
          <p:nvPr/>
        </p:nvSpPr>
        <p:spPr bwMode="auto">
          <a:xfrm>
            <a:off x="-1" y="2211388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57" name="Line 201"/>
          <p:cNvSpPr>
            <a:spLocks noChangeShapeType="1"/>
          </p:cNvSpPr>
          <p:nvPr/>
        </p:nvSpPr>
        <p:spPr bwMode="auto">
          <a:xfrm>
            <a:off x="-1" y="2424113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60" name="Line 205"/>
          <p:cNvSpPr>
            <a:spLocks noChangeShapeType="1"/>
          </p:cNvSpPr>
          <p:nvPr/>
        </p:nvSpPr>
        <p:spPr bwMode="auto">
          <a:xfrm>
            <a:off x="0" y="4637088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61" name="Line 206"/>
          <p:cNvSpPr>
            <a:spLocks noChangeShapeType="1"/>
          </p:cNvSpPr>
          <p:nvPr/>
        </p:nvSpPr>
        <p:spPr bwMode="auto">
          <a:xfrm>
            <a:off x="0" y="4864100"/>
            <a:ext cx="9144000" cy="0"/>
          </a:xfrm>
          <a:prstGeom prst="line">
            <a:avLst/>
          </a:prstGeom>
          <a:noFill/>
          <a:ln w="12699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grpSp>
        <p:nvGrpSpPr>
          <p:cNvPr id="262" name="Group 207"/>
          <p:cNvGrpSpPr>
            <a:grpSpLocks/>
          </p:cNvGrpSpPr>
          <p:nvPr/>
        </p:nvGrpSpPr>
        <p:grpSpPr bwMode="auto">
          <a:xfrm>
            <a:off x="119063" y="5165725"/>
            <a:ext cx="8832850" cy="1530350"/>
            <a:chOff x="0" y="3155"/>
            <a:chExt cx="5760" cy="953"/>
          </a:xfrm>
        </p:grpSpPr>
        <p:grpSp>
          <p:nvGrpSpPr>
            <p:cNvPr id="263" name="Group 208"/>
            <p:cNvGrpSpPr>
              <a:grpSpLocks/>
            </p:cNvGrpSpPr>
            <p:nvPr/>
          </p:nvGrpSpPr>
          <p:grpSpPr bwMode="auto">
            <a:xfrm>
              <a:off x="0" y="3390"/>
              <a:ext cx="5760" cy="477"/>
              <a:chOff x="0" y="3606"/>
              <a:chExt cx="5760" cy="498"/>
            </a:xfrm>
          </p:grpSpPr>
          <p:sp>
            <p:nvSpPr>
              <p:cNvPr id="268" name="Line 209"/>
              <p:cNvSpPr>
                <a:spLocks noChangeShapeType="1"/>
              </p:cNvSpPr>
              <p:nvPr/>
            </p:nvSpPr>
            <p:spPr bwMode="auto">
              <a:xfrm>
                <a:off x="0" y="3852"/>
                <a:ext cx="5760" cy="0"/>
              </a:xfrm>
              <a:prstGeom prst="line">
                <a:avLst/>
              </a:prstGeom>
              <a:noFill/>
              <a:ln w="12699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269" name="Line 210"/>
              <p:cNvSpPr>
                <a:spLocks noChangeShapeType="1"/>
              </p:cNvSpPr>
              <p:nvPr/>
            </p:nvSpPr>
            <p:spPr bwMode="auto">
              <a:xfrm>
                <a:off x="0" y="4104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270" name="Line 211"/>
              <p:cNvSpPr>
                <a:spLocks noChangeShapeType="1"/>
              </p:cNvSpPr>
              <p:nvPr/>
            </p:nvSpPr>
            <p:spPr bwMode="auto">
              <a:xfrm>
                <a:off x="0" y="3978"/>
                <a:ext cx="5760" cy="0"/>
              </a:xfrm>
              <a:prstGeom prst="line">
                <a:avLst/>
              </a:prstGeom>
              <a:noFill/>
              <a:ln w="12699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271" name="Line 212"/>
              <p:cNvSpPr>
                <a:spLocks noChangeShapeType="1"/>
              </p:cNvSpPr>
              <p:nvPr/>
            </p:nvSpPr>
            <p:spPr bwMode="auto">
              <a:xfrm>
                <a:off x="0" y="3606"/>
                <a:ext cx="5760" cy="0"/>
              </a:xfrm>
              <a:prstGeom prst="line">
                <a:avLst/>
              </a:prstGeom>
              <a:noFill/>
              <a:ln w="12699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272" name="Line 213"/>
              <p:cNvSpPr>
                <a:spLocks noChangeShapeType="1"/>
              </p:cNvSpPr>
              <p:nvPr/>
            </p:nvSpPr>
            <p:spPr bwMode="auto">
              <a:xfrm>
                <a:off x="0" y="3732"/>
                <a:ext cx="5760" cy="0"/>
              </a:xfrm>
              <a:prstGeom prst="line">
                <a:avLst/>
              </a:prstGeom>
              <a:noFill/>
              <a:ln w="12699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s-MX"/>
              </a:p>
            </p:txBody>
          </p:sp>
        </p:grpSp>
        <p:sp>
          <p:nvSpPr>
            <p:cNvPr id="264" name="Line 214"/>
            <p:cNvSpPr>
              <a:spLocks noChangeShapeType="1"/>
            </p:cNvSpPr>
            <p:nvPr/>
          </p:nvSpPr>
          <p:spPr bwMode="auto">
            <a:xfrm>
              <a:off x="0" y="3155"/>
              <a:ext cx="5760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65" name="Line 215"/>
            <p:cNvSpPr>
              <a:spLocks noChangeShapeType="1"/>
            </p:cNvSpPr>
            <p:nvPr/>
          </p:nvSpPr>
          <p:spPr bwMode="auto">
            <a:xfrm>
              <a:off x="0" y="3275"/>
              <a:ext cx="5760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66" name="Line 216"/>
            <p:cNvSpPr>
              <a:spLocks noChangeShapeType="1"/>
            </p:cNvSpPr>
            <p:nvPr/>
          </p:nvSpPr>
          <p:spPr bwMode="auto">
            <a:xfrm>
              <a:off x="0" y="3987"/>
              <a:ext cx="5760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67" name="Line 217"/>
            <p:cNvSpPr>
              <a:spLocks noChangeShapeType="1"/>
            </p:cNvSpPr>
            <p:nvPr/>
          </p:nvSpPr>
          <p:spPr bwMode="auto">
            <a:xfrm>
              <a:off x="0" y="4108"/>
              <a:ext cx="5760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MX"/>
            </a:p>
          </p:txBody>
        </p:sp>
      </p:grpSp>
      <p:sp>
        <p:nvSpPr>
          <p:cNvPr id="273" name="Rectangle 218"/>
          <p:cNvSpPr>
            <a:spLocks noChangeArrowheads="1"/>
          </p:cNvSpPr>
          <p:nvPr/>
        </p:nvSpPr>
        <p:spPr bwMode="auto">
          <a:xfrm>
            <a:off x="0" y="4967288"/>
            <a:ext cx="22034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800" b="1"/>
              <a:t>III. OBSERVACIONES:</a:t>
            </a:r>
            <a:endParaRPr lang="es-ES" altLang="es-MX" sz="800" b="1"/>
          </a:p>
        </p:txBody>
      </p:sp>
      <p:sp>
        <p:nvSpPr>
          <p:cNvPr id="274" name="Line 219"/>
          <p:cNvSpPr>
            <a:spLocks noChangeShapeType="1"/>
          </p:cNvSpPr>
          <p:nvPr/>
        </p:nvSpPr>
        <p:spPr bwMode="auto">
          <a:xfrm flipH="1">
            <a:off x="0" y="497205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75" name="Rectangle 220"/>
          <p:cNvSpPr>
            <a:spLocks noChangeArrowheads="1"/>
          </p:cNvSpPr>
          <p:nvPr/>
        </p:nvSpPr>
        <p:spPr bwMode="auto">
          <a:xfrm>
            <a:off x="0" y="6683375"/>
            <a:ext cx="8001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_tradnl" altLang="es-MX" sz="800" b="1" dirty="0"/>
              <a:t>REVERSO</a:t>
            </a:r>
          </a:p>
        </p:txBody>
      </p:sp>
      <p:sp>
        <p:nvSpPr>
          <p:cNvPr id="276" name="Rectangle 260"/>
          <p:cNvSpPr>
            <a:spLocks noChangeArrowheads="1"/>
          </p:cNvSpPr>
          <p:nvPr/>
        </p:nvSpPr>
        <p:spPr bwMode="auto">
          <a:xfrm>
            <a:off x="71438" y="4627563"/>
            <a:ext cx="122284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900" b="1" dirty="0"/>
              <a:t>T O T A L</a:t>
            </a:r>
            <a:endParaRPr lang="es-ES" altLang="es-MX" sz="900" b="1" dirty="0"/>
          </a:p>
        </p:txBody>
      </p:sp>
      <p:sp>
        <p:nvSpPr>
          <p:cNvPr id="278" name="Rectangle 315"/>
          <p:cNvSpPr>
            <a:spLocks noChangeArrowheads="1"/>
          </p:cNvSpPr>
          <p:nvPr/>
        </p:nvSpPr>
        <p:spPr bwMode="auto">
          <a:xfrm>
            <a:off x="1690688" y="775999"/>
            <a:ext cx="562768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/>
              <a:t>MUJERES ATENDIDAS EN EL MES POR:</a:t>
            </a:r>
            <a:endParaRPr lang="es-ES" altLang="es-MX" sz="800" b="1" dirty="0"/>
          </a:p>
        </p:txBody>
      </p:sp>
      <p:sp>
        <p:nvSpPr>
          <p:cNvPr id="279" name="Line 316"/>
          <p:cNvSpPr>
            <a:spLocks noChangeShapeType="1"/>
          </p:cNvSpPr>
          <p:nvPr/>
        </p:nvSpPr>
        <p:spPr bwMode="auto">
          <a:xfrm>
            <a:off x="1545824" y="945983"/>
            <a:ext cx="5976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80" name="Rectangle 317"/>
          <p:cNvSpPr>
            <a:spLocks noChangeArrowheads="1"/>
          </p:cNvSpPr>
          <p:nvPr/>
        </p:nvSpPr>
        <p:spPr bwMode="auto">
          <a:xfrm rot="16200000">
            <a:off x="7128258" y="1269175"/>
            <a:ext cx="10905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s-ES_tradnl" altLang="es-MX" sz="700" dirty="0" smtClean="0"/>
              <a:t>DEFUNCIONES MATERNAS</a:t>
            </a:r>
            <a:endParaRPr lang="es-ES" altLang="es-MX" sz="700" dirty="0"/>
          </a:p>
        </p:txBody>
      </p:sp>
      <p:sp>
        <p:nvSpPr>
          <p:cNvPr id="281" name="Rectangle 318"/>
          <p:cNvSpPr>
            <a:spLocks noChangeArrowheads="1"/>
          </p:cNvSpPr>
          <p:nvPr/>
        </p:nvSpPr>
        <p:spPr bwMode="auto">
          <a:xfrm rot="16200000">
            <a:off x="5045669" y="1471198"/>
            <a:ext cx="6892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AUXILIAR</a:t>
            </a:r>
          </a:p>
          <a:p>
            <a:r>
              <a:rPr lang="es-ES_tradnl" altLang="es-MX" sz="700" dirty="0" smtClean="0"/>
              <a:t>DE </a:t>
            </a:r>
            <a:r>
              <a:rPr lang="es-ES_tradnl" altLang="es-MX" sz="700" dirty="0"/>
              <a:t>SALUD</a:t>
            </a:r>
            <a:endParaRPr lang="es-ES" altLang="es-MX" sz="700" dirty="0"/>
          </a:p>
        </p:txBody>
      </p:sp>
      <p:sp>
        <p:nvSpPr>
          <p:cNvPr id="282" name="Rectangle 319"/>
          <p:cNvSpPr>
            <a:spLocks noChangeArrowheads="1"/>
          </p:cNvSpPr>
          <p:nvPr/>
        </p:nvSpPr>
        <p:spPr bwMode="auto">
          <a:xfrm>
            <a:off x="1662681" y="922586"/>
            <a:ext cx="1312854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b="1" dirty="0"/>
              <a:t>ABORTO</a:t>
            </a:r>
            <a:endParaRPr lang="es-ES" altLang="es-MX" sz="700" b="1" dirty="0"/>
          </a:p>
        </p:txBody>
      </p:sp>
      <p:sp>
        <p:nvSpPr>
          <p:cNvPr id="283" name="Rectangle 321"/>
          <p:cNvSpPr>
            <a:spLocks noChangeArrowheads="1"/>
          </p:cNvSpPr>
          <p:nvPr/>
        </p:nvSpPr>
        <p:spPr bwMode="auto">
          <a:xfrm>
            <a:off x="1301692" y="1424125"/>
            <a:ext cx="839133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b="1" dirty="0"/>
              <a:t>TOTAL</a:t>
            </a:r>
            <a:endParaRPr lang="es-ES" altLang="es-MX" sz="700" b="1" dirty="0"/>
          </a:p>
        </p:txBody>
      </p:sp>
      <p:sp>
        <p:nvSpPr>
          <p:cNvPr id="284" name="Rectangle 324"/>
          <p:cNvSpPr>
            <a:spLocks noChangeArrowheads="1"/>
          </p:cNvSpPr>
          <p:nvPr/>
        </p:nvSpPr>
        <p:spPr bwMode="auto">
          <a:xfrm>
            <a:off x="2860861" y="1424125"/>
            <a:ext cx="824767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b="1" dirty="0"/>
              <a:t>TOTAL</a:t>
            </a:r>
            <a:endParaRPr lang="es-ES" altLang="es-MX" sz="700" b="1" dirty="0"/>
          </a:p>
        </p:txBody>
      </p:sp>
      <p:sp>
        <p:nvSpPr>
          <p:cNvPr id="287" name="Rectangle 328"/>
          <p:cNvSpPr>
            <a:spLocks noChangeArrowheads="1"/>
          </p:cNvSpPr>
          <p:nvPr/>
        </p:nvSpPr>
        <p:spPr bwMode="auto">
          <a:xfrm rot="16200000">
            <a:off x="6777574" y="1470661"/>
            <a:ext cx="6892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NACIDA(O) VIVA(O)</a:t>
            </a:r>
            <a:endParaRPr lang="es-ES" altLang="es-MX" sz="700" dirty="0"/>
          </a:p>
        </p:txBody>
      </p:sp>
      <p:sp>
        <p:nvSpPr>
          <p:cNvPr id="288" name="Rectangle 329"/>
          <p:cNvSpPr>
            <a:spLocks noChangeArrowheads="1"/>
          </p:cNvSpPr>
          <p:nvPr/>
        </p:nvSpPr>
        <p:spPr bwMode="auto">
          <a:xfrm rot="16200000">
            <a:off x="7025107" y="1448685"/>
            <a:ext cx="71605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NACIDA(O) </a:t>
            </a:r>
          </a:p>
          <a:p>
            <a:r>
              <a:rPr lang="es-ES_tradnl" altLang="es-MX" sz="700" dirty="0" smtClean="0"/>
              <a:t>MUERTA(O)</a:t>
            </a:r>
            <a:endParaRPr lang="es-ES" altLang="es-MX" sz="700" dirty="0"/>
          </a:p>
        </p:txBody>
      </p:sp>
      <p:sp>
        <p:nvSpPr>
          <p:cNvPr id="289" name="Rectangle 330"/>
          <p:cNvSpPr>
            <a:spLocks noChangeArrowheads="1"/>
          </p:cNvSpPr>
          <p:nvPr/>
        </p:nvSpPr>
        <p:spPr bwMode="auto">
          <a:xfrm>
            <a:off x="6865440" y="1062982"/>
            <a:ext cx="77238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PRODUCTO</a:t>
            </a:r>
            <a:endParaRPr lang="es-ES" altLang="es-MX" sz="700" dirty="0"/>
          </a:p>
        </p:txBody>
      </p:sp>
      <p:sp>
        <p:nvSpPr>
          <p:cNvPr id="290" name="Line 331"/>
          <p:cNvSpPr>
            <a:spLocks noChangeShapeType="1"/>
          </p:cNvSpPr>
          <p:nvPr/>
        </p:nvSpPr>
        <p:spPr bwMode="auto">
          <a:xfrm flipH="1">
            <a:off x="1551963" y="804058"/>
            <a:ext cx="1479" cy="111840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91" name="Line 332"/>
          <p:cNvSpPr>
            <a:spLocks noChangeShapeType="1"/>
          </p:cNvSpPr>
          <p:nvPr/>
        </p:nvSpPr>
        <p:spPr bwMode="auto">
          <a:xfrm>
            <a:off x="3441094" y="1095618"/>
            <a:ext cx="0" cy="82684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92" name="Line 333"/>
          <p:cNvSpPr>
            <a:spLocks noChangeShapeType="1"/>
          </p:cNvSpPr>
          <p:nvPr/>
        </p:nvSpPr>
        <p:spPr bwMode="auto">
          <a:xfrm>
            <a:off x="2176240" y="1229381"/>
            <a:ext cx="0" cy="684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93" name="Line 334"/>
          <p:cNvSpPr>
            <a:spLocks noChangeShapeType="1"/>
          </p:cNvSpPr>
          <p:nvPr/>
        </p:nvSpPr>
        <p:spPr bwMode="auto">
          <a:xfrm>
            <a:off x="2493664" y="1233201"/>
            <a:ext cx="0" cy="68926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95" name="Line 336"/>
          <p:cNvSpPr>
            <a:spLocks noChangeShapeType="1"/>
          </p:cNvSpPr>
          <p:nvPr/>
        </p:nvSpPr>
        <p:spPr bwMode="auto">
          <a:xfrm>
            <a:off x="3741956" y="1237061"/>
            <a:ext cx="0" cy="68011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96" name="Line 337"/>
          <p:cNvSpPr>
            <a:spLocks noChangeShapeType="1"/>
          </p:cNvSpPr>
          <p:nvPr/>
        </p:nvSpPr>
        <p:spPr bwMode="auto">
          <a:xfrm>
            <a:off x="4365008" y="1095618"/>
            <a:ext cx="0" cy="83277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0" name="Line 344"/>
          <p:cNvSpPr>
            <a:spLocks noChangeShapeType="1"/>
          </p:cNvSpPr>
          <p:nvPr/>
        </p:nvSpPr>
        <p:spPr bwMode="auto">
          <a:xfrm>
            <a:off x="1545825" y="1089683"/>
            <a:ext cx="5976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01" name="Line 345"/>
          <p:cNvSpPr>
            <a:spLocks noChangeShapeType="1"/>
          </p:cNvSpPr>
          <p:nvPr/>
        </p:nvSpPr>
        <p:spPr bwMode="auto">
          <a:xfrm>
            <a:off x="1886922" y="1233778"/>
            <a:ext cx="936000" cy="61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02" name="Rectangle 348"/>
          <p:cNvSpPr>
            <a:spLocks noChangeArrowheads="1"/>
          </p:cNvSpPr>
          <p:nvPr/>
        </p:nvSpPr>
        <p:spPr bwMode="auto">
          <a:xfrm>
            <a:off x="5365842" y="1065300"/>
            <a:ext cx="145910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ATENDIDO POR</a:t>
            </a:r>
            <a:endParaRPr lang="es-ES" altLang="es-MX" sz="700" dirty="0"/>
          </a:p>
        </p:txBody>
      </p:sp>
      <p:sp>
        <p:nvSpPr>
          <p:cNvPr id="304" name="Line 350"/>
          <p:cNvSpPr>
            <a:spLocks noChangeShapeType="1"/>
          </p:cNvSpPr>
          <p:nvPr/>
        </p:nvSpPr>
        <p:spPr bwMode="auto">
          <a:xfrm>
            <a:off x="3437675" y="1233201"/>
            <a:ext cx="918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5" name="Text Box 351"/>
          <p:cNvSpPr txBox="1">
            <a:spLocks noChangeArrowheads="1"/>
          </p:cNvSpPr>
          <p:nvPr/>
        </p:nvSpPr>
        <p:spPr bwMode="auto">
          <a:xfrm>
            <a:off x="2973055" y="907549"/>
            <a:ext cx="406911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b="1" dirty="0"/>
              <a:t>P A R T O</a:t>
            </a:r>
          </a:p>
        </p:txBody>
      </p:sp>
      <p:sp>
        <p:nvSpPr>
          <p:cNvPr id="306" name="Rectangle 353"/>
          <p:cNvSpPr>
            <a:spLocks noChangeArrowheads="1"/>
          </p:cNvSpPr>
          <p:nvPr/>
        </p:nvSpPr>
        <p:spPr bwMode="auto">
          <a:xfrm rot="16200000">
            <a:off x="7726651" y="1565726"/>
            <a:ext cx="50748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/>
              <a:t>CON APOYO</a:t>
            </a:r>
            <a:endParaRPr lang="es-ES" altLang="es-MX" sz="700" dirty="0"/>
          </a:p>
        </p:txBody>
      </p:sp>
      <p:sp>
        <p:nvSpPr>
          <p:cNvPr id="307" name="Rectangle 354"/>
          <p:cNvSpPr>
            <a:spLocks noChangeArrowheads="1"/>
          </p:cNvSpPr>
          <p:nvPr/>
        </p:nvSpPr>
        <p:spPr bwMode="auto">
          <a:xfrm rot="16200000">
            <a:off x="7909510" y="1407569"/>
            <a:ext cx="8208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/>
              <a:t>CAJAS </a:t>
            </a:r>
            <a:r>
              <a:rPr lang="es-ES_tradnl" altLang="es-MX" sz="700" dirty="0" smtClean="0"/>
              <a:t>ENTREGADAS</a:t>
            </a:r>
            <a:endParaRPr lang="es-ES" altLang="es-MX" sz="700" dirty="0"/>
          </a:p>
        </p:txBody>
      </p:sp>
      <p:sp>
        <p:nvSpPr>
          <p:cNvPr id="308" name="Rectangle 355"/>
          <p:cNvSpPr>
            <a:spLocks noChangeArrowheads="1"/>
          </p:cNvSpPr>
          <p:nvPr/>
        </p:nvSpPr>
        <p:spPr bwMode="auto">
          <a:xfrm>
            <a:off x="8486108" y="936769"/>
            <a:ext cx="6830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MADRES LACTANDO</a:t>
            </a:r>
            <a:endParaRPr lang="es-ES" altLang="es-MX" sz="700" dirty="0"/>
          </a:p>
        </p:txBody>
      </p:sp>
      <p:sp>
        <p:nvSpPr>
          <p:cNvPr id="309" name="Line 356"/>
          <p:cNvSpPr>
            <a:spLocks noChangeShapeType="1"/>
          </p:cNvSpPr>
          <p:nvPr/>
        </p:nvSpPr>
        <p:spPr bwMode="auto">
          <a:xfrm flipH="1">
            <a:off x="7520259" y="799295"/>
            <a:ext cx="0" cy="1123166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0" name="Line 357"/>
          <p:cNvSpPr>
            <a:spLocks noChangeShapeType="1"/>
          </p:cNvSpPr>
          <p:nvPr/>
        </p:nvSpPr>
        <p:spPr bwMode="auto">
          <a:xfrm>
            <a:off x="7820352" y="797179"/>
            <a:ext cx="0" cy="111918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1" name="Line 358"/>
          <p:cNvSpPr>
            <a:spLocks noChangeShapeType="1"/>
          </p:cNvSpPr>
          <p:nvPr/>
        </p:nvSpPr>
        <p:spPr bwMode="auto">
          <a:xfrm>
            <a:off x="8494888" y="949412"/>
            <a:ext cx="0" cy="96695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2" name="Line 359"/>
          <p:cNvSpPr>
            <a:spLocks noChangeShapeType="1"/>
          </p:cNvSpPr>
          <p:nvPr/>
        </p:nvSpPr>
        <p:spPr bwMode="auto">
          <a:xfrm>
            <a:off x="8815575" y="1236283"/>
            <a:ext cx="0" cy="68617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3" name="Rectangle 361"/>
          <p:cNvSpPr>
            <a:spLocks noChangeArrowheads="1"/>
          </p:cNvSpPr>
          <p:nvPr/>
        </p:nvSpPr>
        <p:spPr bwMode="auto">
          <a:xfrm>
            <a:off x="7767200" y="981956"/>
            <a:ext cx="817154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650" dirty="0"/>
              <a:t>EMBARAZADAS</a:t>
            </a:r>
            <a:endParaRPr lang="es-ES" altLang="es-MX" sz="650" dirty="0"/>
          </a:p>
        </p:txBody>
      </p:sp>
      <p:sp>
        <p:nvSpPr>
          <p:cNvPr id="314" name="Line 362"/>
          <p:cNvSpPr>
            <a:spLocks noChangeShapeType="1"/>
          </p:cNvSpPr>
          <p:nvPr/>
        </p:nvSpPr>
        <p:spPr bwMode="auto">
          <a:xfrm>
            <a:off x="7823400" y="1231095"/>
            <a:ext cx="1306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15" name="Rectangle 363"/>
          <p:cNvSpPr>
            <a:spLocks noChangeArrowheads="1"/>
          </p:cNvSpPr>
          <p:nvPr/>
        </p:nvSpPr>
        <p:spPr bwMode="auto">
          <a:xfrm rot="16200000">
            <a:off x="8408390" y="1548800"/>
            <a:ext cx="5413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/>
              <a:t>CON APOYO</a:t>
            </a:r>
            <a:endParaRPr lang="es-ES" altLang="es-MX" sz="700" dirty="0"/>
          </a:p>
        </p:txBody>
      </p:sp>
      <p:sp>
        <p:nvSpPr>
          <p:cNvPr id="317" name="Line 303"/>
          <p:cNvSpPr>
            <a:spLocks noChangeShapeType="1"/>
          </p:cNvSpPr>
          <p:nvPr/>
        </p:nvSpPr>
        <p:spPr bwMode="auto">
          <a:xfrm>
            <a:off x="3446145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8" name="Line 304"/>
          <p:cNvSpPr>
            <a:spLocks noChangeShapeType="1"/>
          </p:cNvSpPr>
          <p:nvPr/>
        </p:nvSpPr>
        <p:spPr bwMode="auto">
          <a:xfrm>
            <a:off x="2180082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19" name="Line 305"/>
          <p:cNvSpPr>
            <a:spLocks noChangeShapeType="1"/>
          </p:cNvSpPr>
          <p:nvPr/>
        </p:nvSpPr>
        <p:spPr bwMode="auto">
          <a:xfrm>
            <a:off x="2494852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0" name="Line 306"/>
          <p:cNvSpPr>
            <a:spLocks noChangeShapeType="1"/>
          </p:cNvSpPr>
          <p:nvPr/>
        </p:nvSpPr>
        <p:spPr bwMode="auto">
          <a:xfrm>
            <a:off x="2815463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1" name="Line 307"/>
          <p:cNvSpPr>
            <a:spLocks noChangeShapeType="1"/>
          </p:cNvSpPr>
          <p:nvPr/>
        </p:nvSpPr>
        <p:spPr bwMode="auto">
          <a:xfrm>
            <a:off x="3741956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2" name="Line 308"/>
          <p:cNvSpPr>
            <a:spLocks noChangeShapeType="1"/>
          </p:cNvSpPr>
          <p:nvPr/>
        </p:nvSpPr>
        <p:spPr bwMode="auto">
          <a:xfrm>
            <a:off x="4365008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3" name="Line 309"/>
          <p:cNvSpPr>
            <a:spLocks noChangeShapeType="1"/>
          </p:cNvSpPr>
          <p:nvPr/>
        </p:nvSpPr>
        <p:spPr bwMode="auto">
          <a:xfrm>
            <a:off x="5537866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4" name="Line 310"/>
          <p:cNvSpPr>
            <a:spLocks noChangeShapeType="1"/>
          </p:cNvSpPr>
          <p:nvPr/>
        </p:nvSpPr>
        <p:spPr bwMode="auto">
          <a:xfrm>
            <a:off x="6703291" y="463391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5" name="Line 311"/>
          <p:cNvSpPr>
            <a:spLocks noChangeShapeType="1"/>
          </p:cNvSpPr>
          <p:nvPr/>
        </p:nvSpPr>
        <p:spPr bwMode="auto">
          <a:xfrm>
            <a:off x="6974216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8" name="Line 314"/>
          <p:cNvSpPr>
            <a:spLocks noChangeShapeType="1"/>
          </p:cNvSpPr>
          <p:nvPr/>
        </p:nvSpPr>
        <p:spPr bwMode="auto">
          <a:xfrm>
            <a:off x="7522631" y="4640263"/>
            <a:ext cx="0" cy="2232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9" name="Line 288"/>
          <p:cNvSpPr>
            <a:spLocks noChangeShapeType="1"/>
          </p:cNvSpPr>
          <p:nvPr/>
        </p:nvSpPr>
        <p:spPr bwMode="auto">
          <a:xfrm>
            <a:off x="1551964" y="1995118"/>
            <a:ext cx="0" cy="258958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30" name="Line 289"/>
          <p:cNvSpPr>
            <a:spLocks noChangeShapeType="1"/>
          </p:cNvSpPr>
          <p:nvPr/>
        </p:nvSpPr>
        <p:spPr bwMode="auto">
          <a:xfrm>
            <a:off x="3446928" y="1995118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1" name="Line 290"/>
          <p:cNvSpPr>
            <a:spLocks noChangeShapeType="1"/>
          </p:cNvSpPr>
          <p:nvPr/>
        </p:nvSpPr>
        <p:spPr bwMode="auto">
          <a:xfrm flipH="1">
            <a:off x="2173375" y="2000404"/>
            <a:ext cx="0" cy="258429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2" name="Line 291"/>
          <p:cNvSpPr>
            <a:spLocks noChangeShapeType="1"/>
          </p:cNvSpPr>
          <p:nvPr/>
        </p:nvSpPr>
        <p:spPr bwMode="auto">
          <a:xfrm>
            <a:off x="2490389" y="1992765"/>
            <a:ext cx="0" cy="259193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3" name="Line 292"/>
          <p:cNvSpPr>
            <a:spLocks noChangeShapeType="1"/>
          </p:cNvSpPr>
          <p:nvPr/>
        </p:nvSpPr>
        <p:spPr bwMode="auto">
          <a:xfrm>
            <a:off x="2815463" y="1995118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4" name="Line 293"/>
          <p:cNvSpPr>
            <a:spLocks noChangeShapeType="1"/>
          </p:cNvSpPr>
          <p:nvPr/>
        </p:nvSpPr>
        <p:spPr bwMode="auto">
          <a:xfrm>
            <a:off x="3741956" y="1998447"/>
            <a:ext cx="0" cy="258102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5" name="Line 295"/>
          <p:cNvSpPr>
            <a:spLocks noChangeShapeType="1"/>
          </p:cNvSpPr>
          <p:nvPr/>
        </p:nvSpPr>
        <p:spPr bwMode="auto">
          <a:xfrm>
            <a:off x="4365008" y="1992764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6" name="Line 296"/>
          <p:cNvSpPr>
            <a:spLocks noChangeShapeType="1"/>
          </p:cNvSpPr>
          <p:nvPr/>
        </p:nvSpPr>
        <p:spPr bwMode="auto">
          <a:xfrm>
            <a:off x="5537866" y="1995642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7" name="Line 298"/>
          <p:cNvSpPr>
            <a:spLocks noChangeShapeType="1"/>
          </p:cNvSpPr>
          <p:nvPr/>
        </p:nvSpPr>
        <p:spPr bwMode="auto">
          <a:xfrm>
            <a:off x="6694352" y="1993669"/>
            <a:ext cx="0" cy="258476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8" name="Line 299"/>
          <p:cNvSpPr>
            <a:spLocks noChangeShapeType="1"/>
          </p:cNvSpPr>
          <p:nvPr/>
        </p:nvSpPr>
        <p:spPr bwMode="auto">
          <a:xfrm>
            <a:off x="6973092" y="1993670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40" name="Line 367"/>
          <p:cNvSpPr>
            <a:spLocks noChangeShapeType="1"/>
          </p:cNvSpPr>
          <p:nvPr/>
        </p:nvSpPr>
        <p:spPr bwMode="auto">
          <a:xfrm>
            <a:off x="7523142" y="1991719"/>
            <a:ext cx="0" cy="2592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297" name="Line 339"/>
          <p:cNvSpPr>
            <a:spLocks noChangeShapeType="1"/>
          </p:cNvSpPr>
          <p:nvPr/>
        </p:nvSpPr>
        <p:spPr bwMode="auto">
          <a:xfrm>
            <a:off x="6967785" y="1090009"/>
            <a:ext cx="0" cy="8321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85" name="Rectangle 326"/>
          <p:cNvSpPr>
            <a:spLocks noChangeArrowheads="1"/>
          </p:cNvSpPr>
          <p:nvPr/>
        </p:nvSpPr>
        <p:spPr bwMode="auto">
          <a:xfrm rot="16200000">
            <a:off x="4477980" y="1480226"/>
            <a:ext cx="681249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/>
              <a:t>NORMAL</a:t>
            </a:r>
            <a:endParaRPr lang="es-ES" altLang="es-MX" sz="700" dirty="0"/>
          </a:p>
        </p:txBody>
      </p:sp>
      <p:sp>
        <p:nvSpPr>
          <p:cNvPr id="286" name="Rectangle 327"/>
          <p:cNvSpPr>
            <a:spLocks noChangeArrowheads="1"/>
          </p:cNvSpPr>
          <p:nvPr/>
        </p:nvSpPr>
        <p:spPr bwMode="auto">
          <a:xfrm rot="16200000">
            <a:off x="4729222" y="1479417"/>
            <a:ext cx="79384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COMPLICADO</a:t>
            </a:r>
            <a:endParaRPr lang="es-ES" altLang="es-MX" sz="700" dirty="0"/>
          </a:p>
        </p:txBody>
      </p:sp>
      <p:sp>
        <p:nvSpPr>
          <p:cNvPr id="298" name="Line 341"/>
          <p:cNvSpPr>
            <a:spLocks noChangeShapeType="1"/>
          </p:cNvSpPr>
          <p:nvPr/>
        </p:nvSpPr>
        <p:spPr bwMode="auto">
          <a:xfrm>
            <a:off x="5248579" y="1092753"/>
            <a:ext cx="0" cy="8321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299" name="Line 342"/>
          <p:cNvSpPr>
            <a:spLocks noChangeShapeType="1"/>
          </p:cNvSpPr>
          <p:nvPr/>
        </p:nvSpPr>
        <p:spPr bwMode="auto">
          <a:xfrm>
            <a:off x="4975030" y="1233560"/>
            <a:ext cx="0" cy="68906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03" name="Rectangle 349"/>
          <p:cNvSpPr>
            <a:spLocks noChangeArrowheads="1"/>
          </p:cNvSpPr>
          <p:nvPr/>
        </p:nvSpPr>
        <p:spPr bwMode="auto">
          <a:xfrm>
            <a:off x="4623117" y="1061593"/>
            <a:ext cx="64092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/>
              <a:t>TIPO</a:t>
            </a:r>
            <a:endParaRPr lang="es-ES" altLang="es-MX" sz="700" dirty="0"/>
          </a:p>
        </p:txBody>
      </p:sp>
      <p:sp>
        <p:nvSpPr>
          <p:cNvPr id="326" name="Line 312"/>
          <p:cNvSpPr>
            <a:spLocks noChangeShapeType="1"/>
          </p:cNvSpPr>
          <p:nvPr/>
        </p:nvSpPr>
        <p:spPr bwMode="auto">
          <a:xfrm>
            <a:off x="4966198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27" name="Line 313"/>
          <p:cNvSpPr>
            <a:spLocks noChangeShapeType="1"/>
          </p:cNvSpPr>
          <p:nvPr/>
        </p:nvSpPr>
        <p:spPr bwMode="auto">
          <a:xfrm>
            <a:off x="5260879" y="464026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39" name="Line 300"/>
          <p:cNvSpPr>
            <a:spLocks noChangeShapeType="1"/>
          </p:cNvSpPr>
          <p:nvPr/>
        </p:nvSpPr>
        <p:spPr bwMode="auto">
          <a:xfrm>
            <a:off x="4971497" y="1993671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41" name="Line 368"/>
          <p:cNvSpPr>
            <a:spLocks noChangeShapeType="1"/>
          </p:cNvSpPr>
          <p:nvPr/>
        </p:nvSpPr>
        <p:spPr bwMode="auto">
          <a:xfrm>
            <a:off x="5250083" y="1993669"/>
            <a:ext cx="0" cy="258474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2" name="Line 369"/>
          <p:cNvSpPr>
            <a:spLocks noChangeShapeType="1"/>
          </p:cNvSpPr>
          <p:nvPr/>
        </p:nvSpPr>
        <p:spPr bwMode="auto">
          <a:xfrm flipH="1">
            <a:off x="7823159" y="1986668"/>
            <a:ext cx="0" cy="2585669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3" name="Line 371"/>
          <p:cNvSpPr>
            <a:spLocks noChangeShapeType="1"/>
          </p:cNvSpPr>
          <p:nvPr/>
        </p:nvSpPr>
        <p:spPr bwMode="auto">
          <a:xfrm>
            <a:off x="7823159" y="4634166"/>
            <a:ext cx="0" cy="2232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4" name="Line 372"/>
          <p:cNvSpPr>
            <a:spLocks noChangeShapeType="1"/>
          </p:cNvSpPr>
          <p:nvPr/>
        </p:nvSpPr>
        <p:spPr bwMode="auto">
          <a:xfrm>
            <a:off x="8150191" y="4634166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5" name="Line 373"/>
          <p:cNvSpPr>
            <a:spLocks noChangeShapeType="1"/>
          </p:cNvSpPr>
          <p:nvPr/>
        </p:nvSpPr>
        <p:spPr bwMode="auto">
          <a:xfrm>
            <a:off x="8501799" y="4634166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6" name="Line 374"/>
          <p:cNvSpPr>
            <a:spLocks noChangeShapeType="1"/>
          </p:cNvSpPr>
          <p:nvPr/>
        </p:nvSpPr>
        <p:spPr bwMode="auto">
          <a:xfrm>
            <a:off x="8824429" y="4640262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47" name="Line 398"/>
          <p:cNvSpPr>
            <a:spLocks noChangeShapeType="1"/>
          </p:cNvSpPr>
          <p:nvPr/>
        </p:nvSpPr>
        <p:spPr bwMode="auto">
          <a:xfrm>
            <a:off x="7824805" y="952333"/>
            <a:ext cx="1306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grpSp>
        <p:nvGrpSpPr>
          <p:cNvPr id="348" name="Grupo 347"/>
          <p:cNvGrpSpPr/>
          <p:nvPr/>
        </p:nvGrpSpPr>
        <p:grpSpPr>
          <a:xfrm>
            <a:off x="3300458" y="1359859"/>
            <a:ext cx="576263" cy="394365"/>
            <a:chOff x="1938338" y="1397541"/>
            <a:chExt cx="576263" cy="394365"/>
          </a:xfrm>
        </p:grpSpPr>
        <p:sp>
          <p:nvSpPr>
            <p:cNvPr id="349" name="Rectangle 251"/>
            <p:cNvSpPr>
              <a:spLocks noChangeArrowheads="1"/>
            </p:cNvSpPr>
            <p:nvPr/>
          </p:nvSpPr>
          <p:spPr bwMode="auto">
            <a:xfrm>
              <a:off x="1938338" y="1516446"/>
              <a:ext cx="576263" cy="275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</a:pPr>
              <a:r>
                <a:rPr lang="es-ES_tradnl" altLang="es-MX" sz="700" dirty="0"/>
                <a:t>&lt; 15 AÑOS</a:t>
              </a:r>
              <a:endParaRPr lang="es-ES" altLang="es-MX" sz="700" dirty="0"/>
            </a:p>
          </p:txBody>
        </p:sp>
        <p:sp>
          <p:nvSpPr>
            <p:cNvPr id="350" name="CuadroTexto 349"/>
            <p:cNvSpPr txBox="1"/>
            <p:nvPr/>
          </p:nvSpPr>
          <p:spPr>
            <a:xfrm>
              <a:off x="2011525" y="1397541"/>
              <a:ext cx="439736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400" dirty="0" smtClean="0"/>
                <a:t>MENOR</a:t>
              </a:r>
              <a:endParaRPr lang="es-MX" dirty="0"/>
            </a:p>
          </p:txBody>
        </p:sp>
      </p:grpSp>
      <p:sp>
        <p:nvSpPr>
          <p:cNvPr id="354" name="Rectangle 246"/>
          <p:cNvSpPr>
            <a:spLocks noChangeArrowheads="1"/>
          </p:cNvSpPr>
          <p:nvPr/>
        </p:nvSpPr>
        <p:spPr bwMode="auto">
          <a:xfrm>
            <a:off x="1787099" y="1050898"/>
            <a:ext cx="11000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dirty="0"/>
              <a:t>EDAD</a:t>
            </a:r>
            <a:endParaRPr lang="es-ES" altLang="es-MX" sz="700" dirty="0"/>
          </a:p>
        </p:txBody>
      </p:sp>
      <p:sp>
        <p:nvSpPr>
          <p:cNvPr id="361" name="Rectangle 246"/>
          <p:cNvSpPr>
            <a:spLocks noChangeArrowheads="1"/>
          </p:cNvSpPr>
          <p:nvPr/>
        </p:nvSpPr>
        <p:spPr bwMode="auto">
          <a:xfrm>
            <a:off x="3530271" y="1048655"/>
            <a:ext cx="72844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dirty="0"/>
              <a:t>EDAD</a:t>
            </a:r>
            <a:endParaRPr lang="es-ES" altLang="es-MX" sz="700" dirty="0"/>
          </a:p>
        </p:txBody>
      </p:sp>
      <p:sp>
        <p:nvSpPr>
          <p:cNvPr id="362" name="Line 339"/>
          <p:cNvSpPr>
            <a:spLocks noChangeShapeType="1"/>
          </p:cNvSpPr>
          <p:nvPr/>
        </p:nvSpPr>
        <p:spPr bwMode="auto">
          <a:xfrm flipH="1">
            <a:off x="6696585" y="1353510"/>
            <a:ext cx="0" cy="56260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63" name="Rectangle 318"/>
          <p:cNvSpPr>
            <a:spLocks noChangeArrowheads="1"/>
          </p:cNvSpPr>
          <p:nvPr/>
        </p:nvSpPr>
        <p:spPr bwMode="auto">
          <a:xfrm rot="16200000">
            <a:off x="5787384" y="1349213"/>
            <a:ext cx="996157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650" dirty="0" smtClean="0"/>
              <a:t>SUPERVISOR(A)</a:t>
            </a:r>
          </a:p>
          <a:p>
            <a:r>
              <a:rPr lang="es-ES_tradnl" altLang="es-MX" sz="650" dirty="0" smtClean="0"/>
              <a:t>AUX. SALUD</a:t>
            </a:r>
            <a:endParaRPr lang="es-ES" altLang="es-MX" sz="650" dirty="0"/>
          </a:p>
        </p:txBody>
      </p:sp>
      <p:sp>
        <p:nvSpPr>
          <p:cNvPr id="364" name="Rectangle 318"/>
          <p:cNvSpPr>
            <a:spLocks noChangeArrowheads="1"/>
          </p:cNvSpPr>
          <p:nvPr/>
        </p:nvSpPr>
        <p:spPr bwMode="auto">
          <a:xfrm rot="16200000">
            <a:off x="6246069" y="1565144"/>
            <a:ext cx="61062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GENERAL</a:t>
            </a:r>
          </a:p>
        </p:txBody>
      </p:sp>
      <p:sp>
        <p:nvSpPr>
          <p:cNvPr id="365" name="Rectangle 318"/>
          <p:cNvSpPr>
            <a:spLocks noChangeArrowheads="1"/>
          </p:cNvSpPr>
          <p:nvPr/>
        </p:nvSpPr>
        <p:spPr bwMode="auto">
          <a:xfrm rot="16200000">
            <a:off x="6493857" y="1483162"/>
            <a:ext cx="6995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DE UNIDAD</a:t>
            </a:r>
          </a:p>
          <a:p>
            <a:pPr algn="ctr"/>
            <a:r>
              <a:rPr lang="es-ES_tradnl" altLang="es-MX" sz="700" dirty="0" smtClean="0"/>
              <a:t>MÓVIL </a:t>
            </a:r>
          </a:p>
        </p:txBody>
      </p:sp>
      <p:sp>
        <p:nvSpPr>
          <p:cNvPr id="366" name="Rectangle 318"/>
          <p:cNvSpPr>
            <a:spLocks noChangeArrowheads="1"/>
          </p:cNvSpPr>
          <p:nvPr/>
        </p:nvSpPr>
        <p:spPr bwMode="auto">
          <a:xfrm>
            <a:off x="6373814" y="1199012"/>
            <a:ext cx="665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700" dirty="0" smtClean="0"/>
              <a:t>MÉDICA(O)</a:t>
            </a:r>
          </a:p>
        </p:txBody>
      </p:sp>
      <p:sp>
        <p:nvSpPr>
          <p:cNvPr id="367" name="Line 339"/>
          <p:cNvSpPr>
            <a:spLocks noChangeShapeType="1"/>
          </p:cNvSpPr>
          <p:nvPr/>
        </p:nvSpPr>
        <p:spPr bwMode="auto">
          <a:xfrm>
            <a:off x="5537866" y="1231095"/>
            <a:ext cx="0" cy="68581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cxnSp>
        <p:nvCxnSpPr>
          <p:cNvPr id="368" name="Conector recto 367"/>
          <p:cNvCxnSpPr/>
          <p:nvPr/>
        </p:nvCxnSpPr>
        <p:spPr bwMode="auto">
          <a:xfrm>
            <a:off x="6412961" y="1361215"/>
            <a:ext cx="5472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369" name="Line 339"/>
          <p:cNvSpPr>
            <a:spLocks noChangeShapeType="1"/>
          </p:cNvSpPr>
          <p:nvPr/>
        </p:nvSpPr>
        <p:spPr bwMode="auto">
          <a:xfrm>
            <a:off x="6412961" y="1233199"/>
            <a:ext cx="519" cy="685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0" name="Line 153"/>
          <p:cNvSpPr>
            <a:spLocks noChangeShapeType="1"/>
          </p:cNvSpPr>
          <p:nvPr/>
        </p:nvSpPr>
        <p:spPr bwMode="auto">
          <a:xfrm>
            <a:off x="2754" y="1922463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1" name="Rectangle 354"/>
          <p:cNvSpPr>
            <a:spLocks noChangeArrowheads="1"/>
          </p:cNvSpPr>
          <p:nvPr/>
        </p:nvSpPr>
        <p:spPr bwMode="auto">
          <a:xfrm rot="16200000">
            <a:off x="8574036" y="1412228"/>
            <a:ext cx="8208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/>
              <a:t>CAJAS </a:t>
            </a:r>
            <a:r>
              <a:rPr lang="es-ES_tradnl" altLang="es-MX" sz="700" dirty="0" smtClean="0"/>
              <a:t>ENTREGADAS</a:t>
            </a:r>
            <a:endParaRPr lang="es-ES" altLang="es-MX" sz="700" dirty="0"/>
          </a:p>
        </p:txBody>
      </p:sp>
      <p:sp>
        <p:nvSpPr>
          <p:cNvPr id="372" name="Line 369"/>
          <p:cNvSpPr>
            <a:spLocks noChangeShapeType="1"/>
          </p:cNvSpPr>
          <p:nvPr/>
        </p:nvSpPr>
        <p:spPr bwMode="auto">
          <a:xfrm>
            <a:off x="8150266" y="1991876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73" name="Line 369"/>
          <p:cNvSpPr>
            <a:spLocks noChangeShapeType="1"/>
          </p:cNvSpPr>
          <p:nvPr/>
        </p:nvSpPr>
        <p:spPr bwMode="auto">
          <a:xfrm>
            <a:off x="8822640" y="1995119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74" name="Line 298"/>
          <p:cNvSpPr>
            <a:spLocks noChangeShapeType="1"/>
          </p:cNvSpPr>
          <p:nvPr/>
        </p:nvSpPr>
        <p:spPr bwMode="auto">
          <a:xfrm>
            <a:off x="6420417" y="1997971"/>
            <a:ext cx="0" cy="258236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5" name="Line 309"/>
          <p:cNvSpPr>
            <a:spLocks noChangeShapeType="1"/>
          </p:cNvSpPr>
          <p:nvPr/>
        </p:nvSpPr>
        <p:spPr bwMode="auto">
          <a:xfrm>
            <a:off x="6427032" y="4639199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6" name="Line 357"/>
          <p:cNvSpPr>
            <a:spLocks noChangeShapeType="1"/>
          </p:cNvSpPr>
          <p:nvPr/>
        </p:nvSpPr>
        <p:spPr bwMode="auto">
          <a:xfrm>
            <a:off x="7245230" y="1234265"/>
            <a:ext cx="0" cy="6892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7" name="Line 367"/>
          <p:cNvSpPr>
            <a:spLocks noChangeShapeType="1"/>
          </p:cNvSpPr>
          <p:nvPr/>
        </p:nvSpPr>
        <p:spPr bwMode="auto">
          <a:xfrm>
            <a:off x="7245459" y="1993700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78" name="Line 314"/>
          <p:cNvSpPr>
            <a:spLocks noChangeShapeType="1"/>
          </p:cNvSpPr>
          <p:nvPr/>
        </p:nvSpPr>
        <p:spPr bwMode="auto">
          <a:xfrm>
            <a:off x="7249341" y="4639199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79" name="Line 369"/>
          <p:cNvSpPr>
            <a:spLocks noChangeShapeType="1"/>
          </p:cNvSpPr>
          <p:nvPr/>
        </p:nvSpPr>
        <p:spPr bwMode="auto">
          <a:xfrm>
            <a:off x="8495472" y="1990989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MX"/>
          </a:p>
        </p:txBody>
      </p:sp>
      <p:sp>
        <p:nvSpPr>
          <p:cNvPr id="380" name="Line 359"/>
          <p:cNvSpPr>
            <a:spLocks noChangeShapeType="1"/>
          </p:cNvSpPr>
          <p:nvPr/>
        </p:nvSpPr>
        <p:spPr bwMode="auto">
          <a:xfrm>
            <a:off x="8150266" y="1224024"/>
            <a:ext cx="0" cy="69504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2" name="Line 196"/>
          <p:cNvSpPr>
            <a:spLocks noChangeShapeType="1"/>
          </p:cNvSpPr>
          <p:nvPr/>
        </p:nvSpPr>
        <p:spPr bwMode="auto">
          <a:xfrm>
            <a:off x="-1" y="3926482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3" name="Line 197"/>
          <p:cNvSpPr>
            <a:spLocks noChangeShapeType="1"/>
          </p:cNvSpPr>
          <p:nvPr/>
        </p:nvSpPr>
        <p:spPr bwMode="auto">
          <a:xfrm>
            <a:off x="-1" y="414397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4" name="Line 198"/>
          <p:cNvSpPr>
            <a:spLocks noChangeShapeType="1"/>
          </p:cNvSpPr>
          <p:nvPr/>
        </p:nvSpPr>
        <p:spPr bwMode="auto">
          <a:xfrm>
            <a:off x="-1" y="4355107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5" name="Line 200"/>
          <p:cNvSpPr>
            <a:spLocks noChangeShapeType="1"/>
          </p:cNvSpPr>
          <p:nvPr/>
        </p:nvSpPr>
        <p:spPr bwMode="auto">
          <a:xfrm>
            <a:off x="-1" y="349627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6" name="Line 201"/>
          <p:cNvSpPr>
            <a:spLocks noChangeShapeType="1"/>
          </p:cNvSpPr>
          <p:nvPr/>
        </p:nvSpPr>
        <p:spPr bwMode="auto">
          <a:xfrm>
            <a:off x="-1" y="370899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387" name="Line 198"/>
          <p:cNvSpPr>
            <a:spLocks noChangeShapeType="1"/>
          </p:cNvSpPr>
          <p:nvPr/>
        </p:nvSpPr>
        <p:spPr bwMode="auto">
          <a:xfrm>
            <a:off x="11215" y="4583707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1" name="Line 304"/>
          <p:cNvSpPr>
            <a:spLocks noChangeShapeType="1"/>
          </p:cNvSpPr>
          <p:nvPr/>
        </p:nvSpPr>
        <p:spPr bwMode="auto">
          <a:xfrm>
            <a:off x="1558313" y="4640263"/>
            <a:ext cx="0" cy="2232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2" name="Text Box 360"/>
          <p:cNvSpPr txBox="1">
            <a:spLocks noChangeArrowheads="1"/>
          </p:cNvSpPr>
          <p:nvPr/>
        </p:nvSpPr>
        <p:spPr bwMode="auto">
          <a:xfrm>
            <a:off x="7745699" y="768802"/>
            <a:ext cx="1495891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s-ES_tradnl" altLang="es-MX" sz="800" b="1" dirty="0"/>
              <a:t>S A L U D   I N D Í G E N A</a:t>
            </a:r>
          </a:p>
        </p:txBody>
      </p:sp>
      <p:sp>
        <p:nvSpPr>
          <p:cNvPr id="139" name="Line 333"/>
          <p:cNvSpPr>
            <a:spLocks noChangeShapeType="1"/>
          </p:cNvSpPr>
          <p:nvPr/>
        </p:nvSpPr>
        <p:spPr bwMode="auto">
          <a:xfrm>
            <a:off x="1885380" y="1099579"/>
            <a:ext cx="0" cy="8327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0" name="Line 304"/>
          <p:cNvSpPr>
            <a:spLocks noChangeShapeType="1"/>
          </p:cNvSpPr>
          <p:nvPr/>
        </p:nvSpPr>
        <p:spPr bwMode="auto">
          <a:xfrm>
            <a:off x="1889222" y="4650161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3" name="Line 290"/>
          <p:cNvSpPr>
            <a:spLocks noChangeShapeType="1"/>
          </p:cNvSpPr>
          <p:nvPr/>
        </p:nvSpPr>
        <p:spPr bwMode="auto">
          <a:xfrm flipH="1">
            <a:off x="1882515" y="1997602"/>
            <a:ext cx="0" cy="258429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4" name="Line 336"/>
          <p:cNvSpPr>
            <a:spLocks noChangeShapeType="1"/>
          </p:cNvSpPr>
          <p:nvPr/>
        </p:nvSpPr>
        <p:spPr bwMode="auto">
          <a:xfrm>
            <a:off x="6129806" y="1230711"/>
            <a:ext cx="0" cy="68011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5" name="Line 307"/>
          <p:cNvSpPr>
            <a:spLocks noChangeShapeType="1"/>
          </p:cNvSpPr>
          <p:nvPr/>
        </p:nvSpPr>
        <p:spPr bwMode="auto">
          <a:xfrm>
            <a:off x="6129806" y="463391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6" name="Line 293"/>
          <p:cNvSpPr>
            <a:spLocks noChangeShapeType="1"/>
          </p:cNvSpPr>
          <p:nvPr/>
        </p:nvSpPr>
        <p:spPr bwMode="auto">
          <a:xfrm>
            <a:off x="6129806" y="1992097"/>
            <a:ext cx="0" cy="258102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grpSp>
        <p:nvGrpSpPr>
          <p:cNvPr id="150" name="Grupo 149"/>
          <p:cNvGrpSpPr/>
          <p:nvPr/>
        </p:nvGrpSpPr>
        <p:grpSpPr>
          <a:xfrm>
            <a:off x="1743018" y="1345095"/>
            <a:ext cx="576263" cy="388808"/>
            <a:chOff x="1938338" y="1390398"/>
            <a:chExt cx="576263" cy="388808"/>
          </a:xfrm>
        </p:grpSpPr>
        <p:sp>
          <p:nvSpPr>
            <p:cNvPr id="151" name="Rectangle 251"/>
            <p:cNvSpPr>
              <a:spLocks noChangeArrowheads="1"/>
            </p:cNvSpPr>
            <p:nvPr/>
          </p:nvSpPr>
          <p:spPr bwMode="auto">
            <a:xfrm>
              <a:off x="1938338" y="1503746"/>
              <a:ext cx="576263" cy="275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905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</a:pPr>
              <a:r>
                <a:rPr lang="es-ES_tradnl" altLang="es-MX" sz="700" dirty="0" smtClean="0"/>
                <a:t>&lt; 15 </a:t>
              </a:r>
              <a:r>
                <a:rPr lang="es-ES_tradnl" altLang="es-MX" sz="700" dirty="0"/>
                <a:t>AÑOS</a:t>
              </a:r>
              <a:endParaRPr lang="es-ES" altLang="es-MX" sz="700" dirty="0"/>
            </a:p>
          </p:txBody>
        </p:sp>
        <p:sp>
          <p:nvSpPr>
            <p:cNvPr id="152" name="CuadroTexto 151"/>
            <p:cNvSpPr txBox="1"/>
            <p:nvPr/>
          </p:nvSpPr>
          <p:spPr>
            <a:xfrm>
              <a:off x="2044945" y="1390398"/>
              <a:ext cx="38417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400" dirty="0" smtClean="0"/>
                <a:t>MENOR</a:t>
              </a:r>
              <a:endParaRPr lang="es-MX" dirty="0"/>
            </a:p>
          </p:txBody>
        </p:sp>
      </p:grpSp>
      <p:sp>
        <p:nvSpPr>
          <p:cNvPr id="153" name="Rectangle 251"/>
          <p:cNvSpPr>
            <a:spLocks noChangeArrowheads="1"/>
          </p:cNvSpPr>
          <p:nvPr/>
        </p:nvSpPr>
        <p:spPr bwMode="auto">
          <a:xfrm>
            <a:off x="2044262" y="1369543"/>
            <a:ext cx="576263" cy="36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15 A 19 </a:t>
            </a:r>
          </a:p>
          <a:p>
            <a:pPr algn="ctr">
              <a:lnSpc>
                <a:spcPct val="85000"/>
              </a:lnSpc>
            </a:pPr>
            <a:endParaRPr lang="es-ES_tradnl" altLang="es-MX" sz="700" dirty="0"/>
          </a:p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AÑOS</a:t>
            </a:r>
            <a:endParaRPr lang="es-ES" altLang="es-MX" sz="700" dirty="0"/>
          </a:p>
        </p:txBody>
      </p:sp>
      <p:sp>
        <p:nvSpPr>
          <p:cNvPr id="147" name="Rectangle 252"/>
          <p:cNvSpPr>
            <a:spLocks noChangeArrowheads="1"/>
          </p:cNvSpPr>
          <p:nvPr/>
        </p:nvSpPr>
        <p:spPr bwMode="auto">
          <a:xfrm>
            <a:off x="2389236" y="1379550"/>
            <a:ext cx="528638" cy="36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20 Y MÁS AÑOS </a:t>
            </a:r>
            <a:endParaRPr lang="es-ES" altLang="es-MX" sz="700" dirty="0"/>
          </a:p>
        </p:txBody>
      </p:sp>
      <p:sp>
        <p:nvSpPr>
          <p:cNvPr id="148" name="Line 334"/>
          <p:cNvSpPr>
            <a:spLocks noChangeShapeType="1"/>
          </p:cNvSpPr>
          <p:nvPr/>
        </p:nvSpPr>
        <p:spPr bwMode="auto">
          <a:xfrm>
            <a:off x="4064146" y="1239551"/>
            <a:ext cx="0" cy="68926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49" name="Line 305"/>
          <p:cNvSpPr>
            <a:spLocks noChangeShapeType="1"/>
          </p:cNvSpPr>
          <p:nvPr/>
        </p:nvSpPr>
        <p:spPr bwMode="auto">
          <a:xfrm>
            <a:off x="4052634" y="4646613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5" name="Line 291"/>
          <p:cNvSpPr>
            <a:spLocks noChangeShapeType="1"/>
          </p:cNvSpPr>
          <p:nvPr/>
        </p:nvSpPr>
        <p:spPr bwMode="auto">
          <a:xfrm>
            <a:off x="4060871" y="1999115"/>
            <a:ext cx="0" cy="259193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6" name="Rectangle 251"/>
          <p:cNvSpPr>
            <a:spLocks noChangeArrowheads="1"/>
          </p:cNvSpPr>
          <p:nvPr/>
        </p:nvSpPr>
        <p:spPr bwMode="auto">
          <a:xfrm>
            <a:off x="3608648" y="1375893"/>
            <a:ext cx="576263" cy="36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15 A 19 </a:t>
            </a:r>
          </a:p>
          <a:p>
            <a:pPr algn="ctr">
              <a:lnSpc>
                <a:spcPct val="85000"/>
              </a:lnSpc>
            </a:pPr>
            <a:endParaRPr lang="es-ES_tradnl" altLang="es-MX" sz="700" dirty="0"/>
          </a:p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AÑOS</a:t>
            </a:r>
            <a:endParaRPr lang="es-ES" altLang="es-MX" sz="700" dirty="0"/>
          </a:p>
        </p:txBody>
      </p:sp>
      <p:sp>
        <p:nvSpPr>
          <p:cNvPr id="157" name="Rectangle 252"/>
          <p:cNvSpPr>
            <a:spLocks noChangeArrowheads="1"/>
          </p:cNvSpPr>
          <p:nvPr/>
        </p:nvSpPr>
        <p:spPr bwMode="auto">
          <a:xfrm>
            <a:off x="3955229" y="1392218"/>
            <a:ext cx="528638" cy="36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s-ES_tradnl" altLang="es-MX" sz="700" dirty="0" smtClean="0"/>
              <a:t>20 Y MÁS AÑOS </a:t>
            </a:r>
            <a:endParaRPr lang="es-ES" altLang="es-MX" sz="700" dirty="0"/>
          </a:p>
        </p:txBody>
      </p:sp>
      <p:sp>
        <p:nvSpPr>
          <p:cNvPr id="158" name="Line 335"/>
          <p:cNvSpPr>
            <a:spLocks noChangeShapeType="1"/>
          </p:cNvSpPr>
          <p:nvPr/>
        </p:nvSpPr>
        <p:spPr bwMode="auto">
          <a:xfrm>
            <a:off x="3112370" y="952079"/>
            <a:ext cx="0" cy="976479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59" name="Line 306"/>
          <p:cNvSpPr>
            <a:spLocks noChangeShapeType="1"/>
          </p:cNvSpPr>
          <p:nvPr/>
        </p:nvSpPr>
        <p:spPr bwMode="auto">
          <a:xfrm>
            <a:off x="3114606" y="4646359"/>
            <a:ext cx="0" cy="2232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0" name="Line 292"/>
          <p:cNvSpPr>
            <a:spLocks noChangeShapeType="1"/>
          </p:cNvSpPr>
          <p:nvPr/>
        </p:nvSpPr>
        <p:spPr bwMode="auto">
          <a:xfrm>
            <a:off x="3114606" y="2001214"/>
            <a:ext cx="0" cy="2592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1" name="Rectangle 318"/>
          <p:cNvSpPr>
            <a:spLocks noChangeArrowheads="1"/>
          </p:cNvSpPr>
          <p:nvPr/>
        </p:nvSpPr>
        <p:spPr bwMode="auto">
          <a:xfrm rot="16200000">
            <a:off x="2509371" y="1329313"/>
            <a:ext cx="92044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650" dirty="0"/>
              <a:t>ATENDIDO POR</a:t>
            </a:r>
            <a:endParaRPr lang="es-ES" altLang="es-MX" sz="650" dirty="0"/>
          </a:p>
          <a:p>
            <a:r>
              <a:rPr lang="es-ES_tradnl" altLang="es-MX" sz="650" dirty="0" smtClean="0"/>
              <a:t>PARTERÍA PROFESIONAL</a:t>
            </a:r>
            <a:endParaRPr lang="es-ES" altLang="es-MX" sz="650" dirty="0"/>
          </a:p>
        </p:txBody>
      </p:sp>
      <p:sp>
        <p:nvSpPr>
          <p:cNvPr id="162" name="Line 333"/>
          <p:cNvSpPr>
            <a:spLocks noChangeShapeType="1"/>
          </p:cNvSpPr>
          <p:nvPr/>
        </p:nvSpPr>
        <p:spPr bwMode="auto">
          <a:xfrm>
            <a:off x="2818068" y="1099579"/>
            <a:ext cx="0" cy="8327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3" name="Rectangle 318"/>
          <p:cNvSpPr>
            <a:spLocks noChangeArrowheads="1"/>
          </p:cNvSpPr>
          <p:nvPr/>
        </p:nvSpPr>
        <p:spPr bwMode="auto">
          <a:xfrm rot="16200000">
            <a:off x="4069520" y="1310747"/>
            <a:ext cx="92044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650" dirty="0" smtClean="0"/>
              <a:t>POSICIÓN LIBREMENTE ELEGIDA</a:t>
            </a:r>
            <a:endParaRPr lang="es-ES" altLang="es-MX" sz="650" dirty="0"/>
          </a:p>
        </p:txBody>
      </p:sp>
      <p:sp>
        <p:nvSpPr>
          <p:cNvPr id="167" name="Line 332"/>
          <p:cNvSpPr>
            <a:spLocks noChangeShapeType="1"/>
          </p:cNvSpPr>
          <p:nvPr/>
        </p:nvSpPr>
        <p:spPr bwMode="auto">
          <a:xfrm>
            <a:off x="4690637" y="1089522"/>
            <a:ext cx="0" cy="82684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8" name="Line 303"/>
          <p:cNvSpPr>
            <a:spLocks noChangeShapeType="1"/>
          </p:cNvSpPr>
          <p:nvPr/>
        </p:nvSpPr>
        <p:spPr bwMode="auto">
          <a:xfrm>
            <a:off x="4690637" y="4634167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69" name="Line 289"/>
          <p:cNvSpPr>
            <a:spLocks noChangeShapeType="1"/>
          </p:cNvSpPr>
          <p:nvPr/>
        </p:nvSpPr>
        <p:spPr bwMode="auto">
          <a:xfrm>
            <a:off x="4690637" y="1989022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1" name="Rectangle 318"/>
          <p:cNvSpPr>
            <a:spLocks noChangeArrowheads="1"/>
          </p:cNvSpPr>
          <p:nvPr/>
        </p:nvSpPr>
        <p:spPr bwMode="auto">
          <a:xfrm rot="16200000">
            <a:off x="5277965" y="1419067"/>
            <a:ext cx="8149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PARTERÍA PROFESIONAL</a:t>
            </a:r>
            <a:endParaRPr lang="es-ES" altLang="es-MX" sz="700" dirty="0"/>
          </a:p>
        </p:txBody>
      </p:sp>
      <p:sp>
        <p:nvSpPr>
          <p:cNvPr id="172" name="Rectangle 318"/>
          <p:cNvSpPr>
            <a:spLocks noChangeArrowheads="1"/>
          </p:cNvSpPr>
          <p:nvPr/>
        </p:nvSpPr>
        <p:spPr bwMode="auto">
          <a:xfrm rot="16200000">
            <a:off x="5587845" y="1425163"/>
            <a:ext cx="8149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s-ES_tradnl" altLang="es-MX" sz="700" dirty="0" smtClean="0"/>
              <a:t>PARTERÍA TÉCNICA</a:t>
            </a:r>
            <a:endParaRPr lang="es-ES" altLang="es-MX" sz="700" dirty="0"/>
          </a:p>
        </p:txBody>
      </p:sp>
      <p:sp>
        <p:nvSpPr>
          <p:cNvPr id="173" name="Line 309"/>
          <p:cNvSpPr>
            <a:spLocks noChangeShapeType="1"/>
          </p:cNvSpPr>
          <p:nvPr/>
        </p:nvSpPr>
        <p:spPr bwMode="auto">
          <a:xfrm>
            <a:off x="5834538" y="4646359"/>
            <a:ext cx="0" cy="223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4" name="Line 296"/>
          <p:cNvSpPr>
            <a:spLocks noChangeShapeType="1"/>
          </p:cNvSpPr>
          <p:nvPr/>
        </p:nvSpPr>
        <p:spPr bwMode="auto">
          <a:xfrm>
            <a:off x="5834538" y="2001738"/>
            <a:ext cx="0" cy="259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77" name="Line 339"/>
          <p:cNvSpPr>
            <a:spLocks noChangeShapeType="1"/>
          </p:cNvSpPr>
          <p:nvPr/>
        </p:nvSpPr>
        <p:spPr bwMode="auto">
          <a:xfrm>
            <a:off x="5832825" y="1233199"/>
            <a:ext cx="519" cy="685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  <p:sp>
        <p:nvSpPr>
          <p:cNvPr id="181" name="Line 350"/>
          <p:cNvSpPr>
            <a:spLocks noChangeShapeType="1"/>
          </p:cNvSpPr>
          <p:nvPr/>
        </p:nvSpPr>
        <p:spPr bwMode="auto">
          <a:xfrm>
            <a:off x="4687355" y="1233201"/>
            <a:ext cx="2833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6487</TotalTime>
  <Words>232</Words>
  <Application>Microsoft Office PowerPoint</Application>
  <PresentationFormat>Carta (216 x 279 mm)</PresentationFormat>
  <Paragraphs>99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5" baseType="lpstr">
      <vt:lpstr>Arial</vt:lpstr>
      <vt:lpstr>Times New Roman</vt:lpstr>
      <vt:lpstr>Diseño predeterminado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 título de diapositiva</dc:title>
  <dc:creator>Conformación e Integración de Bases de Datos</dc:creator>
  <cp:lastModifiedBy>Alicia Mercado Sandoval</cp:lastModifiedBy>
  <cp:revision>206</cp:revision>
  <cp:lastPrinted>2015-10-16T22:46:50Z</cp:lastPrinted>
  <dcterms:created xsi:type="dcterms:W3CDTF">1999-03-16T19:31:02Z</dcterms:created>
  <dcterms:modified xsi:type="dcterms:W3CDTF">2026-04-03T00:43:31Z</dcterms:modified>
</cp:coreProperties>
</file>