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9144000" cy="6858000" type="letter"/>
  <p:notesSz cx="7010400" cy="9296400"/>
  <p:defaultTextStyle>
    <a:defPPr>
      <a:defRPr lang="es-ES_trad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>
          <p15:clr>
            <a:srgbClr val="A4A3A4"/>
          </p15:clr>
        </p15:guide>
        <p15:guide id="2" pos="30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1550" y="5"/>
      </p:cViewPr>
      <p:guideLst>
        <p:guide orient="horz" pos="2220"/>
        <p:guide pos="30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423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238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t" anchorCtr="0" compatLnSpc="1">
            <a:prstTxWarp prst="textNoShape">
              <a:avLst/>
            </a:prstTxWarp>
          </a:bodyPr>
          <a:lstStyle>
            <a:lvl1pPr defTabSz="1052513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6" y="0"/>
            <a:ext cx="3038475" cy="46238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t" anchorCtr="0" compatLnSpc="1">
            <a:prstTxWarp prst="textNoShape">
              <a:avLst/>
            </a:prstTxWarp>
          </a:bodyPr>
          <a:lstStyle>
            <a:lvl1pPr algn="r" defTabSz="1052513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63562"/>
            <a:ext cx="3038475" cy="46366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b" anchorCtr="0" compatLnSpc="1">
            <a:prstTxWarp prst="textNoShape">
              <a:avLst/>
            </a:prstTxWarp>
          </a:bodyPr>
          <a:lstStyle>
            <a:lvl1pPr defTabSz="1052513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6" y="8863562"/>
            <a:ext cx="3038475" cy="46366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b" anchorCtr="0" compatLnSpc="1">
            <a:prstTxWarp prst="textNoShape">
              <a:avLst/>
            </a:prstTxWarp>
          </a:bodyPr>
          <a:lstStyle>
            <a:lvl1pPr algn="r" defTabSz="1052513">
              <a:defRPr sz="1400" smtClean="0"/>
            </a:lvl1pPr>
          </a:lstStyle>
          <a:p>
            <a:pPr>
              <a:defRPr/>
            </a:pPr>
            <a:fld id="{51D57BDE-7BC2-40AA-B97D-2C463F792DC2}" type="slidenum">
              <a:rPr lang="es-ES_tradnl" altLang="es-MX"/>
              <a:pPr>
                <a:defRPr/>
              </a:pPr>
              <a:t>‹Nº›</a:t>
            </a:fld>
            <a:endParaRPr lang="es-ES_tradnl" altLang="es-MX"/>
          </a:p>
        </p:txBody>
      </p:sp>
    </p:spTree>
    <p:extLst>
      <p:ext uri="{BB962C8B-B14F-4D97-AF65-F5344CB8AC3E}">
        <p14:creationId xmlns:p14="http://schemas.microsoft.com/office/powerpoint/2010/main" val="817774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034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97062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61184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6827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4080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645595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65591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40022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29223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511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283606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214864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0" y="1588"/>
            <a:ext cx="9144000" cy="67024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s-MX" altLang="es-MX"/>
          </a:p>
        </p:txBody>
      </p:sp>
      <p:sp>
        <p:nvSpPr>
          <p:cNvPr id="1027" name="Rectangle 9"/>
          <p:cNvSpPr>
            <a:spLocks noChangeArrowheads="1"/>
          </p:cNvSpPr>
          <p:nvPr/>
        </p:nvSpPr>
        <p:spPr bwMode="auto">
          <a:xfrm>
            <a:off x="8210550" y="6681788"/>
            <a:ext cx="927100" cy="23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s-ES_tradnl" altLang="es-MX" sz="900" b="1" dirty="0" smtClean="0"/>
              <a:t>SIS-2026</a:t>
            </a:r>
            <a:endParaRPr lang="es-ES_tradnl" altLang="es-MX" sz="900" b="1" dirty="0"/>
          </a:p>
        </p:txBody>
      </p:sp>
      <p:sp>
        <p:nvSpPr>
          <p:cNvPr id="1028" name="Text Box 32"/>
          <p:cNvSpPr txBox="1">
            <a:spLocks noChangeArrowheads="1"/>
          </p:cNvSpPr>
          <p:nvPr userDrawn="1"/>
        </p:nvSpPr>
        <p:spPr bwMode="auto">
          <a:xfrm>
            <a:off x="1162050" y="-25215"/>
            <a:ext cx="5572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s-MX" sz="1000" b="1" dirty="0" smtClean="0"/>
              <a:t>BIENESTAR PARA LA SALUD COMUNITARIA</a:t>
            </a:r>
          </a:p>
          <a:p>
            <a:pPr algn="ctr">
              <a:defRPr/>
            </a:pPr>
            <a:r>
              <a:rPr lang="es-ES_tradnl" sz="1000" b="1" dirty="0" smtClean="0"/>
              <a:t>Embarazo</a:t>
            </a:r>
            <a:r>
              <a:rPr lang="es-ES_tradnl" sz="1000" b="1" dirty="0"/>
              <a:t>, Parto y Puerperio</a:t>
            </a:r>
          </a:p>
        </p:txBody>
      </p:sp>
      <p:sp>
        <p:nvSpPr>
          <p:cNvPr id="1029" name="Text Box 33"/>
          <p:cNvSpPr txBox="1">
            <a:spLocks noChangeArrowheads="1"/>
          </p:cNvSpPr>
          <p:nvPr userDrawn="1"/>
        </p:nvSpPr>
        <p:spPr bwMode="auto">
          <a:xfrm>
            <a:off x="6610350" y="-25215"/>
            <a:ext cx="2533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7620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200" b="1" dirty="0"/>
              <a:t>CALENDARIO DE </a:t>
            </a:r>
            <a:r>
              <a:rPr lang="es-ES_tradnl" sz="1200" b="1" baseline="0" dirty="0" smtClean="0">
                <a:solidFill>
                  <a:schemeClr val="tx1"/>
                </a:solidFill>
              </a:rPr>
              <a:t>ANTENCIÓN</a:t>
            </a:r>
          </a:p>
          <a:p>
            <a:pPr algn="ctr">
              <a:defRPr/>
            </a:pPr>
            <a:r>
              <a:rPr lang="es-ES_tradnl" sz="1200" b="1" dirty="0" smtClean="0"/>
              <a:t>SINBA-SIS-E1</a:t>
            </a:r>
            <a:endParaRPr lang="es-ES" sz="1200" b="1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1001B9B-1F71-5A07-10F5-04480442B20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7" y="55661"/>
            <a:ext cx="1937725" cy="2831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ángulo 135"/>
          <p:cNvSpPr/>
          <p:nvPr/>
        </p:nvSpPr>
        <p:spPr bwMode="auto">
          <a:xfrm>
            <a:off x="-145" y="2428934"/>
            <a:ext cx="9144000" cy="126789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grpSp>
        <p:nvGrpSpPr>
          <p:cNvPr id="289" name="Grupo 288"/>
          <p:cNvGrpSpPr/>
          <p:nvPr/>
        </p:nvGrpSpPr>
        <p:grpSpPr>
          <a:xfrm>
            <a:off x="4922917" y="2130512"/>
            <a:ext cx="446558" cy="230832"/>
            <a:chOff x="3533943" y="1500513"/>
            <a:chExt cx="446558" cy="230832"/>
          </a:xfrm>
        </p:grpSpPr>
        <p:sp>
          <p:nvSpPr>
            <p:cNvPr id="290" name="CuadroTexto 289"/>
            <p:cNvSpPr txBox="1"/>
            <p:nvPr/>
          </p:nvSpPr>
          <p:spPr>
            <a:xfrm>
              <a:off x="3533943" y="1500513"/>
              <a:ext cx="29367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900" dirty="0" smtClean="0"/>
                <a:t>SI</a:t>
              </a:r>
              <a:endParaRPr lang="es-MX" sz="900" dirty="0"/>
            </a:p>
          </p:txBody>
        </p:sp>
        <p:sp>
          <p:nvSpPr>
            <p:cNvPr id="291" name="Rectángulo 290"/>
            <p:cNvSpPr/>
            <p:nvPr/>
          </p:nvSpPr>
          <p:spPr bwMode="auto">
            <a:xfrm>
              <a:off x="3806469" y="1521657"/>
              <a:ext cx="174032" cy="17403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</p:grpSp>
      <p:sp>
        <p:nvSpPr>
          <p:cNvPr id="3078" name="Line 16"/>
          <p:cNvSpPr>
            <a:spLocks noChangeShapeType="1"/>
          </p:cNvSpPr>
          <p:nvPr/>
        </p:nvSpPr>
        <p:spPr bwMode="auto">
          <a:xfrm flipH="1">
            <a:off x="26701" y="377931"/>
            <a:ext cx="9144000" cy="0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83" name="Line 90"/>
          <p:cNvSpPr>
            <a:spLocks noChangeShapeType="1"/>
          </p:cNvSpPr>
          <p:nvPr/>
        </p:nvSpPr>
        <p:spPr bwMode="auto">
          <a:xfrm>
            <a:off x="15240" y="1896948"/>
            <a:ext cx="9144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es-MX"/>
          </a:p>
        </p:txBody>
      </p:sp>
      <p:sp>
        <p:nvSpPr>
          <p:cNvPr id="3109" name="Text Box 209"/>
          <p:cNvSpPr txBox="1">
            <a:spLocks noChangeArrowheads="1"/>
          </p:cNvSpPr>
          <p:nvPr/>
        </p:nvSpPr>
        <p:spPr bwMode="auto">
          <a:xfrm>
            <a:off x="6838002" y="397839"/>
            <a:ext cx="2292350" cy="128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40000"/>
              </a:spcBef>
            </a:pPr>
            <a:r>
              <a:rPr lang="es-ES_tradnl" altLang="es-MX" sz="900" b="1" dirty="0"/>
              <a:t> </a:t>
            </a:r>
            <a:r>
              <a:rPr lang="es-ES_tradnl" altLang="es-MX" sz="700" b="1" dirty="0"/>
              <a:t>FECHA DE</a:t>
            </a:r>
            <a:r>
              <a:rPr lang="es-ES_tradnl" altLang="es-MX" sz="700" dirty="0"/>
              <a:t>: </a:t>
            </a:r>
          </a:p>
          <a:p>
            <a:pPr>
              <a:spcBef>
                <a:spcPct val="40000"/>
              </a:spcBef>
            </a:pPr>
            <a:r>
              <a:rPr lang="es-ES_tradnl" altLang="es-MX" sz="700" dirty="0"/>
              <a:t>ÚLTIMO PARTO O </a:t>
            </a:r>
            <a:r>
              <a:rPr lang="es-ES_tradnl" altLang="es-MX" sz="700" dirty="0" smtClean="0"/>
              <a:t>ABORTO</a:t>
            </a:r>
          </a:p>
          <a:p>
            <a:pPr>
              <a:spcBef>
                <a:spcPct val="40000"/>
              </a:spcBef>
            </a:pPr>
            <a:endParaRPr lang="es-ES_tradnl" altLang="es-MX" sz="700" dirty="0"/>
          </a:p>
          <a:p>
            <a:pPr>
              <a:spcBef>
                <a:spcPct val="40000"/>
              </a:spcBef>
            </a:pPr>
            <a:r>
              <a:rPr lang="es-ES_tradnl" altLang="es-MX" sz="700" dirty="0"/>
              <a:t>ÚLTIMA </a:t>
            </a:r>
            <a:r>
              <a:rPr lang="es-ES_tradnl" altLang="es-MX" sz="700" dirty="0" smtClean="0"/>
              <a:t>REGLA</a:t>
            </a:r>
          </a:p>
          <a:p>
            <a:pPr>
              <a:spcBef>
                <a:spcPct val="40000"/>
              </a:spcBef>
            </a:pPr>
            <a:endParaRPr lang="es-ES_tradnl" altLang="es-MX" sz="700" dirty="0"/>
          </a:p>
          <a:p>
            <a:pPr>
              <a:spcBef>
                <a:spcPct val="40000"/>
              </a:spcBef>
            </a:pPr>
            <a:r>
              <a:rPr lang="es-ES_tradnl" altLang="es-MX" sz="700" dirty="0"/>
              <a:t>PROBABLE DE </a:t>
            </a:r>
            <a:r>
              <a:rPr lang="es-ES_tradnl" altLang="es-MX" sz="700" dirty="0" smtClean="0"/>
              <a:t>PARTO</a:t>
            </a:r>
          </a:p>
          <a:p>
            <a:pPr>
              <a:spcBef>
                <a:spcPct val="40000"/>
              </a:spcBef>
            </a:pPr>
            <a:endParaRPr lang="es-ES_tradnl" altLang="es-MX" sz="700" dirty="0"/>
          </a:p>
          <a:p>
            <a:pPr>
              <a:spcBef>
                <a:spcPct val="40000"/>
              </a:spcBef>
            </a:pPr>
            <a:r>
              <a:rPr lang="es-ES_tradnl" altLang="es-MX" sz="700" dirty="0"/>
              <a:t>TÉRMINO DEL </a:t>
            </a:r>
            <a:r>
              <a:rPr lang="es-ES_tradnl" altLang="es-MX" sz="700" dirty="0" smtClean="0"/>
              <a:t>PUERPERIO</a:t>
            </a:r>
            <a:endParaRPr lang="es-ES_tradnl" altLang="es-MX" sz="700" dirty="0"/>
          </a:p>
        </p:txBody>
      </p:sp>
      <p:sp>
        <p:nvSpPr>
          <p:cNvPr id="3156" name="CuadroTexto 3155"/>
          <p:cNvSpPr txBox="1"/>
          <p:nvPr/>
        </p:nvSpPr>
        <p:spPr>
          <a:xfrm>
            <a:off x="4766954" y="425801"/>
            <a:ext cx="21900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altLang="es-MX" sz="800" b="1" dirty="0"/>
              <a:t>ANTECEDENTES </a:t>
            </a:r>
            <a:r>
              <a:rPr lang="es-ES_tradnl" altLang="es-MX" sz="800" b="1" dirty="0" smtClean="0"/>
              <a:t>GINECOOBSTETRICOS</a:t>
            </a:r>
            <a:endParaRPr lang="es-ES_tradnl" altLang="es-MX" sz="800" b="1" dirty="0"/>
          </a:p>
        </p:txBody>
      </p:sp>
      <p:sp>
        <p:nvSpPr>
          <p:cNvPr id="3157" name="CuadroTexto 3156"/>
          <p:cNvSpPr txBox="1"/>
          <p:nvPr/>
        </p:nvSpPr>
        <p:spPr>
          <a:xfrm>
            <a:off x="4754254" y="582754"/>
            <a:ext cx="13805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altLang="es-MX" sz="700" dirty="0"/>
              <a:t>EMBARAZOS ANTERIORES</a:t>
            </a:r>
            <a:r>
              <a:rPr lang="es-ES_tradnl" altLang="es-MX" sz="800" dirty="0"/>
              <a:t>:</a:t>
            </a:r>
            <a:endParaRPr lang="es-MX" sz="800" dirty="0"/>
          </a:p>
        </p:txBody>
      </p:sp>
      <p:sp>
        <p:nvSpPr>
          <p:cNvPr id="3160" name="CuadroTexto 3159"/>
          <p:cNvSpPr txBox="1"/>
          <p:nvPr/>
        </p:nvSpPr>
        <p:spPr>
          <a:xfrm>
            <a:off x="4880858" y="735077"/>
            <a:ext cx="551754" cy="228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es-ES_tradnl" altLang="es-MX" sz="700" dirty="0" smtClean="0"/>
              <a:t>PARTOS</a:t>
            </a:r>
            <a:endParaRPr lang="es-MX" sz="1600" dirty="0"/>
          </a:p>
        </p:txBody>
      </p:sp>
      <p:sp>
        <p:nvSpPr>
          <p:cNvPr id="3162" name="CuadroTexto 3161"/>
          <p:cNvSpPr txBox="1"/>
          <p:nvPr/>
        </p:nvSpPr>
        <p:spPr>
          <a:xfrm>
            <a:off x="5511181" y="761530"/>
            <a:ext cx="66877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700" dirty="0" smtClean="0"/>
              <a:t>CESÁREAS</a:t>
            </a:r>
            <a:endParaRPr lang="es-MX" sz="700" dirty="0"/>
          </a:p>
        </p:txBody>
      </p:sp>
      <p:sp>
        <p:nvSpPr>
          <p:cNvPr id="3163" name="Rectángulo 3162"/>
          <p:cNvSpPr/>
          <p:nvPr/>
        </p:nvSpPr>
        <p:spPr>
          <a:xfrm>
            <a:off x="6200762" y="749627"/>
            <a:ext cx="622286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700" dirty="0"/>
              <a:t>ABORTOS</a:t>
            </a:r>
            <a:endParaRPr lang="es-MX" sz="800" dirty="0"/>
          </a:p>
        </p:txBody>
      </p:sp>
      <p:cxnSp>
        <p:nvCxnSpPr>
          <p:cNvPr id="182" name="Conector recto 181"/>
          <p:cNvCxnSpPr/>
          <p:nvPr/>
        </p:nvCxnSpPr>
        <p:spPr bwMode="auto">
          <a:xfrm>
            <a:off x="6056772" y="730520"/>
            <a:ext cx="36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grpSp>
        <p:nvGrpSpPr>
          <p:cNvPr id="235" name="Grupo 234"/>
          <p:cNvGrpSpPr/>
          <p:nvPr/>
        </p:nvGrpSpPr>
        <p:grpSpPr>
          <a:xfrm>
            <a:off x="4784694" y="1431885"/>
            <a:ext cx="2124299" cy="474127"/>
            <a:chOff x="6915576" y="481103"/>
            <a:chExt cx="2124299" cy="474127"/>
          </a:xfrm>
        </p:grpSpPr>
        <p:sp>
          <p:nvSpPr>
            <p:cNvPr id="3168" name="Rectángulo 3167"/>
            <p:cNvSpPr/>
            <p:nvPr/>
          </p:nvSpPr>
          <p:spPr>
            <a:xfrm>
              <a:off x="6915576" y="481103"/>
              <a:ext cx="2124299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25000"/>
                </a:spcBef>
              </a:pPr>
              <a:r>
                <a:rPr lang="es-ES_tradnl" altLang="es-MX" sz="800" b="1" dirty="0"/>
                <a:t>USO PREVIO DE ANTICONCEPTIVOS:   </a:t>
              </a:r>
            </a:p>
          </p:txBody>
        </p:sp>
        <p:grpSp>
          <p:nvGrpSpPr>
            <p:cNvPr id="3193" name="Grupo 3192"/>
            <p:cNvGrpSpPr/>
            <p:nvPr/>
          </p:nvGrpSpPr>
          <p:grpSpPr>
            <a:xfrm>
              <a:off x="6969220" y="659846"/>
              <a:ext cx="440944" cy="230832"/>
              <a:chOff x="4736778" y="1457742"/>
              <a:chExt cx="440944" cy="230832"/>
            </a:xfrm>
          </p:grpSpPr>
          <p:sp>
            <p:nvSpPr>
              <p:cNvPr id="185" name="CuadroTexto 184"/>
              <p:cNvSpPr txBox="1"/>
              <p:nvPr/>
            </p:nvSpPr>
            <p:spPr>
              <a:xfrm>
                <a:off x="4736778" y="1457742"/>
                <a:ext cx="29367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MX" sz="900" dirty="0" smtClean="0"/>
                  <a:t>SÍ</a:t>
                </a:r>
                <a:endParaRPr lang="es-MX" sz="900" dirty="0"/>
              </a:p>
            </p:txBody>
          </p:sp>
          <p:sp>
            <p:nvSpPr>
              <p:cNvPr id="187" name="Rectángulo 186"/>
              <p:cNvSpPr/>
              <p:nvPr/>
            </p:nvSpPr>
            <p:spPr bwMode="auto">
              <a:xfrm>
                <a:off x="5005878" y="1486240"/>
                <a:ext cx="171844" cy="171844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s-MX" sz="1800" b="0" i="0" u="none" strike="noStrike" cap="none" normalizeH="0" baseline="0" smtClean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</p:grpSp>
        <p:grpSp>
          <p:nvGrpSpPr>
            <p:cNvPr id="3191" name="Grupo 3190"/>
            <p:cNvGrpSpPr/>
            <p:nvPr/>
          </p:nvGrpSpPr>
          <p:grpSpPr>
            <a:xfrm>
              <a:off x="8439497" y="675496"/>
              <a:ext cx="485171" cy="230832"/>
              <a:chOff x="5225082" y="1518702"/>
              <a:chExt cx="485171" cy="230832"/>
            </a:xfrm>
          </p:grpSpPr>
          <p:sp>
            <p:nvSpPr>
              <p:cNvPr id="186" name="CuadroTexto 185"/>
              <p:cNvSpPr txBox="1"/>
              <p:nvPr/>
            </p:nvSpPr>
            <p:spPr>
              <a:xfrm>
                <a:off x="5225082" y="1518702"/>
                <a:ext cx="35779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MX" sz="900" dirty="0" smtClean="0"/>
                  <a:t>NO</a:t>
                </a:r>
                <a:endParaRPr lang="es-MX" sz="900" dirty="0"/>
              </a:p>
            </p:txBody>
          </p:sp>
          <p:sp>
            <p:nvSpPr>
              <p:cNvPr id="188" name="Rectángulo 187"/>
              <p:cNvSpPr/>
              <p:nvPr/>
            </p:nvSpPr>
            <p:spPr bwMode="auto">
              <a:xfrm>
                <a:off x="5538409" y="1538898"/>
                <a:ext cx="171844" cy="171844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s-MX" sz="1800" b="0" i="0" u="none" strike="noStrike" cap="none" normalizeH="0" baseline="0" smtClean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</p:grpSp>
        <p:sp>
          <p:nvSpPr>
            <p:cNvPr id="3192" name="Rectángulo 3191"/>
            <p:cNvSpPr/>
            <p:nvPr/>
          </p:nvSpPr>
          <p:spPr>
            <a:xfrm>
              <a:off x="7744862" y="770564"/>
              <a:ext cx="521297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_tradnl" altLang="es-MX" sz="600" dirty="0"/>
                <a:t>MÉTODO</a:t>
              </a:r>
              <a:endParaRPr lang="es-MX" dirty="0"/>
            </a:p>
          </p:txBody>
        </p:sp>
        <p:cxnSp>
          <p:nvCxnSpPr>
            <p:cNvPr id="192" name="Conector recto 191"/>
            <p:cNvCxnSpPr/>
            <p:nvPr/>
          </p:nvCxnSpPr>
          <p:spPr bwMode="auto">
            <a:xfrm>
              <a:off x="7439859" y="801244"/>
              <a:ext cx="1071083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  <p:sp>
        <p:nvSpPr>
          <p:cNvPr id="195" name="CuadroTexto 194"/>
          <p:cNvSpPr txBox="1"/>
          <p:nvPr/>
        </p:nvSpPr>
        <p:spPr>
          <a:xfrm>
            <a:off x="4795017" y="1098162"/>
            <a:ext cx="1014652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00"/>
              </a:lnSpc>
            </a:pPr>
            <a:r>
              <a:rPr lang="es-ES_tradnl" altLang="es-MX" sz="700" dirty="0" smtClean="0"/>
              <a:t>HIJOS NACIDOS</a:t>
            </a:r>
          </a:p>
          <a:p>
            <a:pPr>
              <a:lnSpc>
                <a:spcPts val="700"/>
              </a:lnSpc>
            </a:pPr>
            <a:r>
              <a:rPr lang="es-ES_tradnl" altLang="es-MX" sz="700" dirty="0" smtClean="0"/>
              <a:t>VIVOS</a:t>
            </a:r>
            <a:endParaRPr lang="es-MX" sz="1600" dirty="0"/>
          </a:p>
        </p:txBody>
      </p:sp>
      <p:sp>
        <p:nvSpPr>
          <p:cNvPr id="196" name="CuadroTexto 195"/>
          <p:cNvSpPr txBox="1"/>
          <p:nvPr/>
        </p:nvSpPr>
        <p:spPr>
          <a:xfrm>
            <a:off x="5650779" y="1090877"/>
            <a:ext cx="907621" cy="271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00"/>
              </a:lnSpc>
            </a:pPr>
            <a:r>
              <a:rPr lang="es-ES_tradnl" altLang="es-MX" sz="700" dirty="0" smtClean="0"/>
              <a:t>HIJOS NACIDOS </a:t>
            </a:r>
          </a:p>
          <a:p>
            <a:pPr>
              <a:lnSpc>
                <a:spcPts val="700"/>
              </a:lnSpc>
            </a:pPr>
            <a:r>
              <a:rPr lang="es-ES_tradnl" altLang="es-MX" sz="700" dirty="0" smtClean="0"/>
              <a:t>MUERTOS</a:t>
            </a:r>
            <a:endParaRPr lang="es-MX" sz="1600" dirty="0"/>
          </a:p>
        </p:txBody>
      </p:sp>
      <p:cxnSp>
        <p:nvCxnSpPr>
          <p:cNvPr id="207" name="Conector recto 206"/>
          <p:cNvCxnSpPr/>
          <p:nvPr/>
        </p:nvCxnSpPr>
        <p:spPr bwMode="auto">
          <a:xfrm>
            <a:off x="4988438" y="1070808"/>
            <a:ext cx="36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08" name="Conector recto 207"/>
          <p:cNvCxnSpPr/>
          <p:nvPr/>
        </p:nvCxnSpPr>
        <p:spPr bwMode="auto">
          <a:xfrm>
            <a:off x="6361925" y="1070808"/>
            <a:ext cx="36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09" name="Conector recto 208"/>
          <p:cNvCxnSpPr/>
          <p:nvPr/>
        </p:nvCxnSpPr>
        <p:spPr bwMode="auto">
          <a:xfrm>
            <a:off x="5690742" y="1070808"/>
            <a:ext cx="36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10" name="Conector recto 209"/>
          <p:cNvCxnSpPr/>
          <p:nvPr/>
        </p:nvCxnSpPr>
        <p:spPr bwMode="auto">
          <a:xfrm>
            <a:off x="5208010" y="1417406"/>
            <a:ext cx="36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11" name="Conector recto 210"/>
          <p:cNvCxnSpPr/>
          <p:nvPr/>
        </p:nvCxnSpPr>
        <p:spPr bwMode="auto">
          <a:xfrm>
            <a:off x="6236772" y="1425043"/>
            <a:ext cx="36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12" name="Conector recto 211"/>
          <p:cNvCxnSpPr/>
          <p:nvPr/>
        </p:nvCxnSpPr>
        <p:spPr bwMode="auto">
          <a:xfrm>
            <a:off x="6906493" y="378948"/>
            <a:ext cx="0" cy="1512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229" name="CuadroTexto 228"/>
          <p:cNvSpPr txBox="1"/>
          <p:nvPr/>
        </p:nvSpPr>
        <p:spPr>
          <a:xfrm>
            <a:off x="4717626" y="1880883"/>
            <a:ext cx="338554" cy="545983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s-MX" sz="1000" b="1" dirty="0" smtClean="0"/>
              <a:t>26 SEM</a:t>
            </a:r>
            <a:endParaRPr lang="es-MX" sz="1200" b="1" dirty="0"/>
          </a:p>
        </p:txBody>
      </p:sp>
      <p:cxnSp>
        <p:nvCxnSpPr>
          <p:cNvPr id="267" name="Conector recto 266"/>
          <p:cNvCxnSpPr/>
          <p:nvPr/>
        </p:nvCxnSpPr>
        <p:spPr bwMode="auto">
          <a:xfrm>
            <a:off x="4970583" y="1896948"/>
            <a:ext cx="0" cy="5403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279" name="Line 90"/>
          <p:cNvSpPr>
            <a:spLocks noChangeShapeType="1"/>
          </p:cNvSpPr>
          <p:nvPr/>
        </p:nvSpPr>
        <p:spPr bwMode="auto">
          <a:xfrm>
            <a:off x="-10501" y="2428934"/>
            <a:ext cx="9144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84" name="Line 90"/>
          <p:cNvSpPr>
            <a:spLocks noChangeShapeType="1"/>
          </p:cNvSpPr>
          <p:nvPr/>
        </p:nvSpPr>
        <p:spPr bwMode="auto">
          <a:xfrm>
            <a:off x="15095" y="2543234"/>
            <a:ext cx="912890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80" name="Rectángulo 279"/>
          <p:cNvSpPr/>
          <p:nvPr/>
        </p:nvSpPr>
        <p:spPr>
          <a:xfrm>
            <a:off x="7894900" y="2700669"/>
            <a:ext cx="288861" cy="307777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 fontAlgn="ctr"/>
            <a:endParaRPr lang="es-MX" sz="700" dirty="0" smtClean="0">
              <a:cs typeface="Arial" panose="020B0604020202020204" pitchFamily="34" charset="0"/>
            </a:endParaRPr>
          </a:p>
          <a:p>
            <a:pPr algn="ctr" fontAlgn="ctr"/>
            <a:r>
              <a:rPr lang="es-MX" sz="700" dirty="0" err="1" smtClean="0">
                <a:cs typeface="Arial" panose="020B0604020202020204" pitchFamily="34" charset="0"/>
              </a:rPr>
              <a:t>Td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281" name="Rectángulo 280"/>
          <p:cNvSpPr/>
          <p:nvPr/>
        </p:nvSpPr>
        <p:spPr>
          <a:xfrm rot="5400000">
            <a:off x="8286269" y="2787800"/>
            <a:ext cx="184666" cy="248466"/>
          </a:xfrm>
          <a:prstGeom prst="rect">
            <a:avLst/>
          </a:prstGeom>
        </p:spPr>
        <p:txBody>
          <a:bodyPr vert="vert270" wrap="none" lIns="0" tIns="0" rIns="0" bIns="0">
            <a:spAutoFit/>
          </a:bodyPr>
          <a:lstStyle/>
          <a:p>
            <a:pPr algn="ctr" fontAlgn="ctr"/>
            <a:r>
              <a:rPr lang="es-MX" sz="600" dirty="0" smtClean="0">
                <a:cs typeface="Arial" panose="020B0604020202020204" pitchFamily="34" charset="0"/>
              </a:rPr>
              <a:t>INFLU-</a:t>
            </a:r>
          </a:p>
          <a:p>
            <a:pPr algn="ctr" fontAlgn="ctr"/>
            <a:r>
              <a:rPr lang="es-MX" sz="600" dirty="0" smtClean="0">
                <a:cs typeface="Arial" panose="020B0604020202020204" pitchFamily="34" charset="0"/>
              </a:rPr>
              <a:t>ENZA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297" name="Rectángulo 296"/>
          <p:cNvSpPr/>
          <p:nvPr/>
        </p:nvSpPr>
        <p:spPr>
          <a:xfrm>
            <a:off x="22715" y="2646560"/>
            <a:ext cx="8764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FECHA DE CONTROL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298" name="Line 90"/>
          <p:cNvSpPr>
            <a:spLocks noChangeShapeType="1"/>
          </p:cNvSpPr>
          <p:nvPr/>
        </p:nvSpPr>
        <p:spPr bwMode="auto">
          <a:xfrm>
            <a:off x="-9705" y="3042046"/>
            <a:ext cx="9144000" cy="0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9" name="Rectángulo 298"/>
          <p:cNvSpPr/>
          <p:nvPr/>
        </p:nvSpPr>
        <p:spPr>
          <a:xfrm>
            <a:off x="838811" y="2594803"/>
            <a:ext cx="651486" cy="4154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CONTROL EN DOMICILIO</a:t>
            </a:r>
            <a:endParaRPr lang="es-MX" sz="700" dirty="0">
              <a:cs typeface="Arial" panose="020B0604020202020204" pitchFamily="34" charset="0"/>
            </a:endParaRPr>
          </a:p>
        </p:txBody>
      </p:sp>
      <p:cxnSp>
        <p:nvCxnSpPr>
          <p:cNvPr id="300" name="Conector recto 299"/>
          <p:cNvCxnSpPr/>
          <p:nvPr/>
        </p:nvCxnSpPr>
        <p:spPr bwMode="auto">
          <a:xfrm>
            <a:off x="8566474" y="2544709"/>
            <a:ext cx="0" cy="2332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02" name="Conector recto 301"/>
          <p:cNvCxnSpPr/>
          <p:nvPr/>
        </p:nvCxnSpPr>
        <p:spPr bwMode="auto">
          <a:xfrm flipH="1">
            <a:off x="8190851" y="2780371"/>
            <a:ext cx="5452" cy="209824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09" name="Line 90"/>
          <p:cNvSpPr>
            <a:spLocks noChangeShapeType="1"/>
          </p:cNvSpPr>
          <p:nvPr/>
        </p:nvSpPr>
        <p:spPr bwMode="auto">
          <a:xfrm>
            <a:off x="-10111" y="3226012"/>
            <a:ext cx="9144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es-MX"/>
          </a:p>
        </p:txBody>
      </p:sp>
      <p:sp>
        <p:nvSpPr>
          <p:cNvPr id="310" name="Line 90"/>
          <p:cNvSpPr>
            <a:spLocks noChangeShapeType="1"/>
          </p:cNvSpPr>
          <p:nvPr/>
        </p:nvSpPr>
        <p:spPr bwMode="auto">
          <a:xfrm>
            <a:off x="3665" y="3402068"/>
            <a:ext cx="9144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es-MX"/>
          </a:p>
        </p:txBody>
      </p:sp>
      <p:sp>
        <p:nvSpPr>
          <p:cNvPr id="311" name="Line 90"/>
          <p:cNvSpPr>
            <a:spLocks noChangeShapeType="1"/>
          </p:cNvSpPr>
          <p:nvPr/>
        </p:nvSpPr>
        <p:spPr bwMode="auto">
          <a:xfrm>
            <a:off x="-145" y="3584948"/>
            <a:ext cx="9144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es-MX"/>
          </a:p>
        </p:txBody>
      </p:sp>
      <p:sp>
        <p:nvSpPr>
          <p:cNvPr id="312" name="Line 90"/>
          <p:cNvSpPr>
            <a:spLocks noChangeShapeType="1"/>
          </p:cNvSpPr>
          <p:nvPr/>
        </p:nvSpPr>
        <p:spPr bwMode="auto">
          <a:xfrm>
            <a:off x="-145" y="3767828"/>
            <a:ext cx="9144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es-MX"/>
          </a:p>
        </p:txBody>
      </p:sp>
      <p:sp>
        <p:nvSpPr>
          <p:cNvPr id="313" name="Line 90"/>
          <p:cNvSpPr>
            <a:spLocks noChangeShapeType="1"/>
          </p:cNvSpPr>
          <p:nvPr/>
        </p:nvSpPr>
        <p:spPr bwMode="auto">
          <a:xfrm>
            <a:off x="-145" y="3950708"/>
            <a:ext cx="9144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es-MX"/>
          </a:p>
        </p:txBody>
      </p:sp>
      <p:sp>
        <p:nvSpPr>
          <p:cNvPr id="314" name="Line 90"/>
          <p:cNvSpPr>
            <a:spLocks noChangeShapeType="1"/>
          </p:cNvSpPr>
          <p:nvPr/>
        </p:nvSpPr>
        <p:spPr bwMode="auto">
          <a:xfrm>
            <a:off x="7475" y="4141208"/>
            <a:ext cx="9144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es-MX"/>
          </a:p>
        </p:txBody>
      </p:sp>
      <p:sp>
        <p:nvSpPr>
          <p:cNvPr id="315" name="Line 90"/>
          <p:cNvSpPr>
            <a:spLocks noChangeShapeType="1"/>
          </p:cNvSpPr>
          <p:nvPr/>
        </p:nvSpPr>
        <p:spPr bwMode="auto">
          <a:xfrm>
            <a:off x="-145" y="4331708"/>
            <a:ext cx="9144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es-MX"/>
          </a:p>
        </p:txBody>
      </p:sp>
      <p:sp>
        <p:nvSpPr>
          <p:cNvPr id="317" name="Line 90"/>
          <p:cNvSpPr>
            <a:spLocks noChangeShapeType="1"/>
          </p:cNvSpPr>
          <p:nvPr/>
        </p:nvSpPr>
        <p:spPr bwMode="auto">
          <a:xfrm>
            <a:off x="7475" y="4522208"/>
            <a:ext cx="9144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es-MX"/>
          </a:p>
        </p:txBody>
      </p:sp>
      <p:sp>
        <p:nvSpPr>
          <p:cNvPr id="318" name="Line 90"/>
          <p:cNvSpPr>
            <a:spLocks noChangeShapeType="1"/>
          </p:cNvSpPr>
          <p:nvPr/>
        </p:nvSpPr>
        <p:spPr bwMode="auto">
          <a:xfrm>
            <a:off x="7475" y="4697468"/>
            <a:ext cx="9144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endParaRPr lang="es-MX"/>
          </a:p>
        </p:txBody>
      </p:sp>
      <p:sp>
        <p:nvSpPr>
          <p:cNvPr id="286" name="CuadroTexto 285"/>
          <p:cNvSpPr txBox="1"/>
          <p:nvPr/>
        </p:nvSpPr>
        <p:spPr>
          <a:xfrm>
            <a:off x="-57789" y="2996893"/>
            <a:ext cx="30008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s-MX" sz="800" dirty="0" smtClean="0"/>
              <a:t>1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2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3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4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5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6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7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8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9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10</a:t>
            </a:r>
            <a:endParaRPr lang="es-MX" sz="800" dirty="0"/>
          </a:p>
        </p:txBody>
      </p:sp>
      <p:cxnSp>
        <p:nvCxnSpPr>
          <p:cNvPr id="323" name="Conector recto 322"/>
          <p:cNvCxnSpPr/>
          <p:nvPr/>
        </p:nvCxnSpPr>
        <p:spPr bwMode="auto">
          <a:xfrm>
            <a:off x="889819" y="2555723"/>
            <a:ext cx="0" cy="2332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24" name="Conector recto 323"/>
          <p:cNvCxnSpPr/>
          <p:nvPr/>
        </p:nvCxnSpPr>
        <p:spPr bwMode="auto">
          <a:xfrm>
            <a:off x="1446453" y="2555723"/>
            <a:ext cx="0" cy="2332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26" name="Conector recto 325"/>
          <p:cNvCxnSpPr/>
          <p:nvPr/>
        </p:nvCxnSpPr>
        <p:spPr bwMode="auto">
          <a:xfrm>
            <a:off x="187198" y="3042046"/>
            <a:ext cx="0" cy="183068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41" name="CuadroTexto 140"/>
          <p:cNvSpPr txBox="1"/>
          <p:nvPr/>
        </p:nvSpPr>
        <p:spPr>
          <a:xfrm>
            <a:off x="-290" y="2399779"/>
            <a:ext cx="903686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700" b="1" dirty="0" smtClean="0"/>
              <a:t>EMBARAZO BAJO RIESGO</a:t>
            </a:r>
            <a:endParaRPr lang="es-MX" sz="700" b="1" dirty="0"/>
          </a:p>
        </p:txBody>
      </p:sp>
      <p:sp>
        <p:nvSpPr>
          <p:cNvPr id="431" name="Rectángulo 430"/>
          <p:cNvSpPr/>
          <p:nvPr/>
        </p:nvSpPr>
        <p:spPr>
          <a:xfrm>
            <a:off x="8543172" y="2591730"/>
            <a:ext cx="660758" cy="307777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REFERIDA </a:t>
            </a:r>
          </a:p>
          <a:p>
            <a:pPr algn="ctr" fontAlgn="ctr"/>
            <a:r>
              <a:rPr lang="es-MX" sz="700" dirty="0">
                <a:cs typeface="Arial" panose="020B0604020202020204" pitchFamily="34" charset="0"/>
              </a:rPr>
              <a:t>A</a:t>
            </a:r>
            <a:r>
              <a:rPr lang="es-MX" sz="700" dirty="0" smtClean="0">
                <a:cs typeface="Arial" panose="020B0604020202020204" pitchFamily="34" charset="0"/>
              </a:rPr>
              <a:t>:</a:t>
            </a:r>
            <a:endParaRPr lang="es-MX" sz="700" dirty="0">
              <a:cs typeface="Arial" panose="020B0604020202020204" pitchFamily="34" charset="0"/>
            </a:endParaRPr>
          </a:p>
        </p:txBody>
      </p:sp>
      <p:cxnSp>
        <p:nvCxnSpPr>
          <p:cNvPr id="435" name="Conector recto 434"/>
          <p:cNvCxnSpPr/>
          <p:nvPr/>
        </p:nvCxnSpPr>
        <p:spPr bwMode="auto">
          <a:xfrm flipH="1">
            <a:off x="3964778" y="5041752"/>
            <a:ext cx="1" cy="5492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434" name="Rectángulo 433"/>
          <p:cNvSpPr/>
          <p:nvPr/>
        </p:nvSpPr>
        <p:spPr>
          <a:xfrm>
            <a:off x="3894808" y="5020181"/>
            <a:ext cx="666738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REFERIDA 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A:</a:t>
            </a:r>
            <a:endParaRPr lang="es-MX" sz="700" dirty="0">
              <a:cs typeface="Arial" panose="020B0604020202020204" pitchFamily="34" charset="0"/>
            </a:endParaRPr>
          </a:p>
        </p:txBody>
      </p:sp>
      <p:cxnSp>
        <p:nvCxnSpPr>
          <p:cNvPr id="464" name="Conector recto 463"/>
          <p:cNvCxnSpPr/>
          <p:nvPr/>
        </p:nvCxnSpPr>
        <p:spPr bwMode="auto">
          <a:xfrm flipH="1">
            <a:off x="3712352" y="5731158"/>
            <a:ext cx="1" cy="6121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48" name="Conector recto 347"/>
          <p:cNvCxnSpPr/>
          <p:nvPr/>
        </p:nvCxnSpPr>
        <p:spPr bwMode="auto">
          <a:xfrm>
            <a:off x="2695049" y="5035020"/>
            <a:ext cx="0" cy="55683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47" name="Conector recto 346"/>
          <p:cNvCxnSpPr/>
          <p:nvPr/>
        </p:nvCxnSpPr>
        <p:spPr bwMode="auto">
          <a:xfrm>
            <a:off x="1205563" y="5044546"/>
            <a:ext cx="0" cy="550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46" name="Conector recto 345"/>
          <p:cNvCxnSpPr/>
          <p:nvPr/>
        </p:nvCxnSpPr>
        <p:spPr bwMode="auto">
          <a:xfrm>
            <a:off x="629710" y="5044545"/>
            <a:ext cx="0" cy="129879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44" name="Rectángulo 343"/>
          <p:cNvSpPr/>
          <p:nvPr/>
        </p:nvSpPr>
        <p:spPr bwMode="auto">
          <a:xfrm>
            <a:off x="11203" y="5591855"/>
            <a:ext cx="4471200" cy="138789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332" name="Rectángulo 331"/>
          <p:cNvSpPr/>
          <p:nvPr/>
        </p:nvSpPr>
        <p:spPr>
          <a:xfrm>
            <a:off x="-9517" y="5024084"/>
            <a:ext cx="648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FECHA DE ATENCIÓN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333" name="Rectángulo 332"/>
          <p:cNvSpPr/>
          <p:nvPr/>
        </p:nvSpPr>
        <p:spPr>
          <a:xfrm>
            <a:off x="590600" y="5023178"/>
            <a:ext cx="5933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600" dirty="0" smtClean="0">
                <a:cs typeface="Arial" panose="020B0604020202020204" pitchFamily="34" charset="0"/>
              </a:rPr>
              <a:t>ATENDIDO POR:</a:t>
            </a:r>
            <a:endParaRPr lang="es-MX" sz="600" dirty="0">
              <a:cs typeface="Arial" panose="020B0604020202020204" pitchFamily="34" charset="0"/>
            </a:endParaRPr>
          </a:p>
        </p:txBody>
      </p:sp>
      <p:sp>
        <p:nvSpPr>
          <p:cNvPr id="334" name="Rectángulo 333"/>
          <p:cNvSpPr/>
          <p:nvPr/>
        </p:nvSpPr>
        <p:spPr>
          <a:xfrm>
            <a:off x="2675999" y="5061539"/>
            <a:ext cx="696637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PRODUCTO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335" name="Rectángulo 334"/>
          <p:cNvSpPr/>
          <p:nvPr/>
        </p:nvSpPr>
        <p:spPr>
          <a:xfrm>
            <a:off x="1992070" y="5029686"/>
            <a:ext cx="7040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COMPLICA-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CIONES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336" name="Rectángulo 335"/>
          <p:cNvSpPr/>
          <p:nvPr/>
        </p:nvSpPr>
        <p:spPr>
          <a:xfrm>
            <a:off x="3335949" y="5068095"/>
            <a:ext cx="6935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PESO DEL PRODUCTO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340" name="Line 90"/>
          <p:cNvSpPr>
            <a:spLocks noChangeShapeType="1"/>
          </p:cNvSpPr>
          <p:nvPr/>
        </p:nvSpPr>
        <p:spPr bwMode="auto">
          <a:xfrm>
            <a:off x="18027" y="5405846"/>
            <a:ext cx="446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1" name="Rectángulo 340"/>
          <p:cNvSpPr/>
          <p:nvPr/>
        </p:nvSpPr>
        <p:spPr bwMode="auto">
          <a:xfrm>
            <a:off x="9299" y="4932997"/>
            <a:ext cx="4474800" cy="114433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142" name="Rectángulo 141"/>
          <p:cNvSpPr/>
          <p:nvPr/>
        </p:nvSpPr>
        <p:spPr>
          <a:xfrm>
            <a:off x="18825" y="4891293"/>
            <a:ext cx="386119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700" b="1" dirty="0" smtClean="0"/>
              <a:t>ATENCIÓN DEL PARTO</a:t>
            </a:r>
            <a:endParaRPr lang="es-MX" sz="700" b="1" dirty="0"/>
          </a:p>
        </p:txBody>
      </p:sp>
      <p:cxnSp>
        <p:nvCxnSpPr>
          <p:cNvPr id="349" name="Conector recto 348"/>
          <p:cNvCxnSpPr/>
          <p:nvPr/>
        </p:nvCxnSpPr>
        <p:spPr bwMode="auto">
          <a:xfrm>
            <a:off x="3355427" y="5050260"/>
            <a:ext cx="0" cy="54521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54" name="Rectángulo 353"/>
          <p:cNvSpPr/>
          <p:nvPr/>
        </p:nvSpPr>
        <p:spPr>
          <a:xfrm>
            <a:off x="1546553" y="5738218"/>
            <a:ext cx="108508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COMPLICACIONES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357" name="Rectángulo 356"/>
          <p:cNvSpPr/>
          <p:nvPr/>
        </p:nvSpPr>
        <p:spPr>
          <a:xfrm>
            <a:off x="2757437" y="5758846"/>
            <a:ext cx="1085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SEMANAS DE EMBARAZO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366" name="Rectángulo 365"/>
          <p:cNvSpPr/>
          <p:nvPr/>
        </p:nvSpPr>
        <p:spPr>
          <a:xfrm>
            <a:off x="7447" y="5568976"/>
            <a:ext cx="4463289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700" b="1" dirty="0" smtClean="0"/>
              <a:t>ATENCIÓN DEL ABORTO</a:t>
            </a:r>
            <a:endParaRPr lang="es-MX" sz="700" b="1" dirty="0"/>
          </a:p>
        </p:txBody>
      </p:sp>
      <p:sp>
        <p:nvSpPr>
          <p:cNvPr id="368" name="Line 90"/>
          <p:cNvSpPr>
            <a:spLocks noChangeShapeType="1"/>
          </p:cNvSpPr>
          <p:nvPr/>
        </p:nvSpPr>
        <p:spPr bwMode="auto">
          <a:xfrm>
            <a:off x="16885" y="6099076"/>
            <a:ext cx="4474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73" name="Rectángulo 472"/>
          <p:cNvSpPr/>
          <p:nvPr/>
        </p:nvSpPr>
        <p:spPr>
          <a:xfrm>
            <a:off x="3718696" y="5699670"/>
            <a:ext cx="666738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REFERIDA 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A: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355" name="Rectángulo 354"/>
          <p:cNvSpPr/>
          <p:nvPr/>
        </p:nvSpPr>
        <p:spPr bwMode="auto">
          <a:xfrm>
            <a:off x="6691" y="4923475"/>
            <a:ext cx="4478156" cy="141986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493" name="Text Box 195"/>
          <p:cNvSpPr txBox="1">
            <a:spLocks noChangeArrowheads="1"/>
          </p:cNvSpPr>
          <p:nvPr/>
        </p:nvSpPr>
        <p:spPr bwMode="auto">
          <a:xfrm>
            <a:off x="-37831" y="6408235"/>
            <a:ext cx="126188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/>
              <a:t>MOTIVO DE LA </a:t>
            </a:r>
            <a:r>
              <a:rPr lang="es-ES_tradnl" altLang="es-MX" sz="800" dirty="0" smtClean="0"/>
              <a:t>BAJA :</a:t>
            </a:r>
            <a:endParaRPr lang="es-ES_tradnl" altLang="es-MX" sz="800" dirty="0"/>
          </a:p>
        </p:txBody>
      </p:sp>
      <p:sp>
        <p:nvSpPr>
          <p:cNvPr id="400" name="Rectángulo 399"/>
          <p:cNvSpPr/>
          <p:nvPr/>
        </p:nvSpPr>
        <p:spPr>
          <a:xfrm>
            <a:off x="2856380" y="6400296"/>
            <a:ext cx="85965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900" dirty="0">
                <a:ea typeface="Times New Roman" panose="02020603050405020304" pitchFamily="18" charset="0"/>
                <a:cs typeface="Arial" panose="020B0604020202020204" pitchFamily="34" charset="0"/>
              </a:rPr>
              <a:t>Defunción </a:t>
            </a:r>
            <a:endParaRPr lang="es-MX" dirty="0">
              <a:cs typeface="Arial" panose="020B0604020202020204" pitchFamily="34" charset="0"/>
            </a:endParaRPr>
          </a:p>
        </p:txBody>
      </p:sp>
      <p:sp>
        <p:nvSpPr>
          <p:cNvPr id="409" name="Rectángulo 408"/>
          <p:cNvSpPr/>
          <p:nvPr/>
        </p:nvSpPr>
        <p:spPr>
          <a:xfrm>
            <a:off x="1151521" y="6400296"/>
            <a:ext cx="131318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9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Término del </a:t>
            </a:r>
            <a:r>
              <a:rPr lang="es-MX" sz="900" dirty="0">
                <a:ea typeface="Times New Roman" panose="02020603050405020304" pitchFamily="18" charset="0"/>
                <a:cs typeface="Arial" panose="020B0604020202020204" pitchFamily="34" charset="0"/>
              </a:rPr>
              <a:t>puerperio</a:t>
            </a:r>
            <a:endParaRPr lang="es-MX" sz="900" dirty="0">
              <a:cs typeface="Arial" panose="020B0604020202020204" pitchFamily="34" charset="0"/>
            </a:endParaRPr>
          </a:p>
        </p:txBody>
      </p:sp>
      <p:sp>
        <p:nvSpPr>
          <p:cNvPr id="497" name="Rectángulo 496"/>
          <p:cNvSpPr/>
          <p:nvPr/>
        </p:nvSpPr>
        <p:spPr bwMode="auto">
          <a:xfrm>
            <a:off x="2457157" y="6406138"/>
            <a:ext cx="174032" cy="17403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498" name="Rectángulo 497"/>
          <p:cNvSpPr/>
          <p:nvPr/>
        </p:nvSpPr>
        <p:spPr bwMode="auto">
          <a:xfrm>
            <a:off x="3533103" y="6406477"/>
            <a:ext cx="174032" cy="17403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412" name="CuadroTexto 411"/>
          <p:cNvSpPr txBox="1"/>
          <p:nvPr/>
        </p:nvSpPr>
        <p:spPr>
          <a:xfrm>
            <a:off x="560386" y="5195619"/>
            <a:ext cx="6630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" i="1" dirty="0" smtClean="0"/>
              <a:t>(ANOTAR CLAVE DE AGENTE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501" name="CuadroTexto 500"/>
          <p:cNvSpPr txBox="1"/>
          <p:nvPr/>
        </p:nvSpPr>
        <p:spPr>
          <a:xfrm>
            <a:off x="2022351" y="5244933"/>
            <a:ext cx="668773" cy="161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502" name="CuadroTexto 501"/>
          <p:cNvSpPr txBox="1"/>
          <p:nvPr/>
        </p:nvSpPr>
        <p:spPr>
          <a:xfrm>
            <a:off x="2711633" y="5250796"/>
            <a:ext cx="668773" cy="161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504" name="CuadroTexto 503"/>
          <p:cNvSpPr txBox="1"/>
          <p:nvPr/>
        </p:nvSpPr>
        <p:spPr>
          <a:xfrm>
            <a:off x="3893791" y="5244938"/>
            <a:ext cx="668773" cy="161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507" name="CuadroTexto 506"/>
          <p:cNvSpPr txBox="1"/>
          <p:nvPr/>
        </p:nvSpPr>
        <p:spPr>
          <a:xfrm>
            <a:off x="1754707" y="5955889"/>
            <a:ext cx="668773" cy="161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510" name="CuadroTexto 509"/>
          <p:cNvSpPr txBox="1"/>
          <p:nvPr/>
        </p:nvSpPr>
        <p:spPr>
          <a:xfrm>
            <a:off x="3717679" y="5955894"/>
            <a:ext cx="668773" cy="161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265" name="Rectángulo 264"/>
          <p:cNvSpPr/>
          <p:nvPr/>
        </p:nvSpPr>
        <p:spPr>
          <a:xfrm>
            <a:off x="1889771" y="2646560"/>
            <a:ext cx="729110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MES EMBARAZO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266" name="Rectángulo 265"/>
          <p:cNvSpPr/>
          <p:nvPr/>
        </p:nvSpPr>
        <p:spPr>
          <a:xfrm>
            <a:off x="2522508" y="2646560"/>
            <a:ext cx="4331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PESO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Kg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274" name="Rectángulo 273"/>
          <p:cNvSpPr/>
          <p:nvPr/>
        </p:nvSpPr>
        <p:spPr>
          <a:xfrm>
            <a:off x="2908855" y="2646560"/>
            <a:ext cx="620683" cy="307777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PRESIÓN 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ARTERIAL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275" name="Rectángulo 274"/>
          <p:cNvSpPr/>
          <p:nvPr/>
        </p:nvSpPr>
        <p:spPr>
          <a:xfrm>
            <a:off x="3453967" y="2646560"/>
            <a:ext cx="587020" cy="307777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FONDO 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UTERINO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276" name="Rectángulo 275"/>
          <p:cNvSpPr/>
          <p:nvPr/>
        </p:nvSpPr>
        <p:spPr>
          <a:xfrm>
            <a:off x="3928279" y="2554269"/>
            <a:ext cx="507831" cy="469771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MOVI-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MIENTO 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FETAL 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278" name="Rectángulo 277"/>
          <p:cNvSpPr/>
          <p:nvPr/>
        </p:nvSpPr>
        <p:spPr>
          <a:xfrm>
            <a:off x="4310616" y="2591730"/>
            <a:ext cx="14864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SIGNOS Y  SÍNTOMAS 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DE ALARMA </a:t>
            </a:r>
            <a:endParaRPr lang="es-MX" sz="700" dirty="0">
              <a:cs typeface="Arial" panose="020B0604020202020204" pitchFamily="34" charset="0"/>
            </a:endParaRPr>
          </a:p>
        </p:txBody>
      </p:sp>
      <p:cxnSp>
        <p:nvCxnSpPr>
          <p:cNvPr id="303" name="Conector recto 302"/>
          <p:cNvCxnSpPr/>
          <p:nvPr/>
        </p:nvCxnSpPr>
        <p:spPr bwMode="auto">
          <a:xfrm>
            <a:off x="5762545" y="2555723"/>
            <a:ext cx="0" cy="2332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04" name="Conector recto 303"/>
          <p:cNvCxnSpPr/>
          <p:nvPr/>
        </p:nvCxnSpPr>
        <p:spPr bwMode="auto">
          <a:xfrm>
            <a:off x="4337728" y="2547677"/>
            <a:ext cx="0" cy="2332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05" name="Conector recto 304"/>
          <p:cNvCxnSpPr/>
          <p:nvPr/>
        </p:nvCxnSpPr>
        <p:spPr bwMode="auto">
          <a:xfrm>
            <a:off x="3990974" y="2556331"/>
            <a:ext cx="0" cy="2332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06" name="Conector recto 305"/>
          <p:cNvCxnSpPr/>
          <p:nvPr/>
        </p:nvCxnSpPr>
        <p:spPr bwMode="auto">
          <a:xfrm>
            <a:off x="3487296" y="2555723"/>
            <a:ext cx="0" cy="232314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07" name="Conector recto 306"/>
          <p:cNvCxnSpPr/>
          <p:nvPr/>
        </p:nvCxnSpPr>
        <p:spPr bwMode="auto">
          <a:xfrm>
            <a:off x="2946996" y="2546063"/>
            <a:ext cx="0" cy="2332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08" name="Conector recto 307"/>
          <p:cNvCxnSpPr/>
          <p:nvPr/>
        </p:nvCxnSpPr>
        <p:spPr bwMode="auto">
          <a:xfrm>
            <a:off x="2516607" y="2544379"/>
            <a:ext cx="0" cy="2332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515" name="CuadroTexto 514"/>
          <p:cNvSpPr txBox="1"/>
          <p:nvPr/>
        </p:nvSpPr>
        <p:spPr>
          <a:xfrm>
            <a:off x="4568273" y="2878421"/>
            <a:ext cx="971118" cy="167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516" name="CuadroTexto 515"/>
          <p:cNvSpPr txBox="1"/>
          <p:nvPr/>
        </p:nvSpPr>
        <p:spPr>
          <a:xfrm>
            <a:off x="8370779" y="2892487"/>
            <a:ext cx="971118" cy="167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cxnSp>
        <p:nvCxnSpPr>
          <p:cNvPr id="322" name="Conector recto 321"/>
          <p:cNvCxnSpPr/>
          <p:nvPr/>
        </p:nvCxnSpPr>
        <p:spPr bwMode="auto">
          <a:xfrm>
            <a:off x="6940928" y="2549698"/>
            <a:ext cx="0" cy="2332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28" name="Rectángulo 327"/>
          <p:cNvSpPr/>
          <p:nvPr/>
        </p:nvSpPr>
        <p:spPr>
          <a:xfrm>
            <a:off x="5815339" y="2589741"/>
            <a:ext cx="1085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MEDICAMENTOS ENTREGADOS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517" name="CuadroTexto 516"/>
          <p:cNvSpPr txBox="1"/>
          <p:nvPr/>
        </p:nvSpPr>
        <p:spPr>
          <a:xfrm>
            <a:off x="5890084" y="2865675"/>
            <a:ext cx="935591" cy="167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518" name="CuadroTexto 517"/>
          <p:cNvSpPr txBox="1"/>
          <p:nvPr/>
        </p:nvSpPr>
        <p:spPr>
          <a:xfrm>
            <a:off x="3820863" y="2068336"/>
            <a:ext cx="971118" cy="167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519" name="CuadroTexto 518"/>
          <p:cNvSpPr txBox="1"/>
          <p:nvPr/>
        </p:nvSpPr>
        <p:spPr>
          <a:xfrm>
            <a:off x="3820863" y="2275910"/>
            <a:ext cx="971118" cy="167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520" name="CuadroTexto 519"/>
          <p:cNvSpPr txBox="1"/>
          <p:nvPr/>
        </p:nvSpPr>
        <p:spPr>
          <a:xfrm>
            <a:off x="8199583" y="2068336"/>
            <a:ext cx="971118" cy="167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521" name="CuadroTexto 520"/>
          <p:cNvSpPr txBox="1"/>
          <p:nvPr/>
        </p:nvSpPr>
        <p:spPr>
          <a:xfrm>
            <a:off x="8199583" y="2271829"/>
            <a:ext cx="971118" cy="167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423" name="Rectángulo 422"/>
          <p:cNvSpPr/>
          <p:nvPr/>
        </p:nvSpPr>
        <p:spPr>
          <a:xfrm>
            <a:off x="7796371" y="2577794"/>
            <a:ext cx="833951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700" dirty="0" smtClean="0">
                <a:cs typeface="Arial" panose="020B0604020202020204" pitchFamily="34" charset="0"/>
              </a:rPr>
              <a:t>VACUNAS </a:t>
            </a:r>
            <a:endParaRPr lang="es-MX" sz="700" dirty="0"/>
          </a:p>
        </p:txBody>
      </p:sp>
      <p:cxnSp>
        <p:nvCxnSpPr>
          <p:cNvPr id="530" name="Conector recto 529"/>
          <p:cNvCxnSpPr/>
          <p:nvPr/>
        </p:nvCxnSpPr>
        <p:spPr bwMode="auto">
          <a:xfrm>
            <a:off x="6943249" y="2776889"/>
            <a:ext cx="16200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259" name="Rectángulo 258"/>
          <p:cNvSpPr/>
          <p:nvPr/>
        </p:nvSpPr>
        <p:spPr>
          <a:xfrm>
            <a:off x="652742" y="5736298"/>
            <a:ext cx="77250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600" dirty="0" smtClean="0">
                <a:cs typeface="Arial" panose="020B0604020202020204" pitchFamily="34" charset="0"/>
              </a:rPr>
              <a:t>ATENDIDO POR:</a:t>
            </a:r>
            <a:endParaRPr lang="es-MX" sz="600" dirty="0">
              <a:cs typeface="Arial" panose="020B0604020202020204" pitchFamily="34" charset="0"/>
            </a:endParaRPr>
          </a:p>
        </p:txBody>
      </p:sp>
      <p:sp>
        <p:nvSpPr>
          <p:cNvPr id="260" name="CuadroTexto 259"/>
          <p:cNvSpPr txBox="1"/>
          <p:nvPr/>
        </p:nvSpPr>
        <p:spPr>
          <a:xfrm>
            <a:off x="683485" y="5908739"/>
            <a:ext cx="6630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" i="1" dirty="0" smtClean="0"/>
              <a:t>(ANOTAR CLAVE DE AGENTE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261" name="Rectángulo 260"/>
          <p:cNvSpPr/>
          <p:nvPr/>
        </p:nvSpPr>
        <p:spPr>
          <a:xfrm>
            <a:off x="-36661" y="1902188"/>
            <a:ext cx="18832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40000"/>
              </a:spcBef>
            </a:pPr>
            <a:r>
              <a:rPr lang="es-ES_tradnl" altLang="es-MX" sz="900" b="1" dirty="0"/>
              <a:t>PLAN DE </a:t>
            </a:r>
            <a:r>
              <a:rPr lang="es-ES_tradnl" altLang="es-MX" sz="900" b="1" dirty="0" smtClean="0"/>
              <a:t>SEGURIDAD INICIAL</a:t>
            </a:r>
            <a:endParaRPr lang="es-ES_tradnl" altLang="es-MX" sz="900" b="1" dirty="0"/>
          </a:p>
        </p:txBody>
      </p:sp>
      <p:sp>
        <p:nvSpPr>
          <p:cNvPr id="262" name="CuadroTexto 261"/>
          <p:cNvSpPr txBox="1"/>
          <p:nvPr/>
        </p:nvSpPr>
        <p:spPr>
          <a:xfrm>
            <a:off x="-36661" y="2137605"/>
            <a:ext cx="16337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FECHA DE ELABORACIÓN</a:t>
            </a:r>
            <a:endParaRPr lang="es-MX" sz="900" dirty="0"/>
          </a:p>
        </p:txBody>
      </p:sp>
      <p:grpSp>
        <p:nvGrpSpPr>
          <p:cNvPr id="263" name="Grupo 262"/>
          <p:cNvGrpSpPr/>
          <p:nvPr/>
        </p:nvGrpSpPr>
        <p:grpSpPr>
          <a:xfrm>
            <a:off x="1683767" y="1902188"/>
            <a:ext cx="951365" cy="230832"/>
            <a:chOff x="1683767" y="1902188"/>
            <a:chExt cx="951365" cy="230832"/>
          </a:xfrm>
        </p:grpSpPr>
        <p:sp>
          <p:nvSpPr>
            <p:cNvPr id="268" name="CuadroTexto 267"/>
            <p:cNvSpPr txBox="1"/>
            <p:nvPr/>
          </p:nvSpPr>
          <p:spPr>
            <a:xfrm>
              <a:off x="1683767" y="1902188"/>
              <a:ext cx="29367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900" dirty="0" smtClean="0"/>
                <a:t>SI</a:t>
              </a:r>
              <a:endParaRPr lang="es-MX" sz="900" dirty="0"/>
            </a:p>
          </p:txBody>
        </p:sp>
        <p:sp>
          <p:nvSpPr>
            <p:cNvPr id="269" name="CuadroTexto 268"/>
            <p:cNvSpPr txBox="1"/>
            <p:nvPr/>
          </p:nvSpPr>
          <p:spPr>
            <a:xfrm>
              <a:off x="2143784" y="1902188"/>
              <a:ext cx="35779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900" dirty="0" smtClean="0"/>
                <a:t>NO</a:t>
              </a:r>
              <a:endParaRPr lang="es-MX" sz="900" dirty="0"/>
            </a:p>
          </p:txBody>
        </p:sp>
        <p:sp>
          <p:nvSpPr>
            <p:cNvPr id="270" name="Rectángulo 269"/>
            <p:cNvSpPr/>
            <p:nvPr/>
          </p:nvSpPr>
          <p:spPr bwMode="auto">
            <a:xfrm>
              <a:off x="1956293" y="1923332"/>
              <a:ext cx="174032" cy="17403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  <p:sp>
          <p:nvSpPr>
            <p:cNvPr id="271" name="Rectángulo 270"/>
            <p:cNvSpPr/>
            <p:nvPr/>
          </p:nvSpPr>
          <p:spPr bwMode="auto">
            <a:xfrm>
              <a:off x="2461100" y="1922641"/>
              <a:ext cx="174032" cy="17403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</p:grpSp>
      <p:sp>
        <p:nvSpPr>
          <p:cNvPr id="272" name="Rectángulo 271"/>
          <p:cNvSpPr/>
          <p:nvPr/>
        </p:nvSpPr>
        <p:spPr>
          <a:xfrm>
            <a:off x="2638122" y="1902188"/>
            <a:ext cx="134941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40000"/>
              </a:spcBef>
            </a:pPr>
            <a:r>
              <a:rPr lang="es-ES_tradnl" altLang="es-MX" sz="900" dirty="0" smtClean="0"/>
              <a:t>TIPO DE TRASLADO:</a:t>
            </a:r>
            <a:endParaRPr lang="es-ES_tradnl" altLang="es-MX" sz="900" dirty="0"/>
          </a:p>
        </p:txBody>
      </p:sp>
      <p:sp>
        <p:nvSpPr>
          <p:cNvPr id="273" name="Rectángulo 272"/>
          <p:cNvSpPr/>
          <p:nvPr/>
        </p:nvSpPr>
        <p:spPr>
          <a:xfrm>
            <a:off x="2879544" y="2137605"/>
            <a:ext cx="110799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ES_tradnl" altLang="es-MX" sz="900" dirty="0" smtClean="0"/>
              <a:t>ACOMPAÑANTE:</a:t>
            </a:r>
            <a:endParaRPr lang="es-MX" sz="900" dirty="0"/>
          </a:p>
        </p:txBody>
      </p:sp>
      <p:cxnSp>
        <p:nvCxnSpPr>
          <p:cNvPr id="277" name="Conector recto 276"/>
          <p:cNvCxnSpPr/>
          <p:nvPr/>
        </p:nvCxnSpPr>
        <p:spPr bwMode="auto">
          <a:xfrm>
            <a:off x="3928052" y="2083742"/>
            <a:ext cx="77834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87" name="Conector recto 286"/>
          <p:cNvCxnSpPr/>
          <p:nvPr/>
        </p:nvCxnSpPr>
        <p:spPr bwMode="auto">
          <a:xfrm>
            <a:off x="3920102" y="2306361"/>
            <a:ext cx="77834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288" name="Rectángulo 287"/>
          <p:cNvSpPr/>
          <p:nvPr/>
        </p:nvSpPr>
        <p:spPr>
          <a:xfrm>
            <a:off x="4950777" y="1925271"/>
            <a:ext cx="2085042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  <a:spcBef>
                <a:spcPts val="0"/>
              </a:spcBef>
            </a:pPr>
            <a:r>
              <a:rPr lang="es-ES_tradnl" altLang="es-MX" sz="900" b="1" dirty="0" smtClean="0"/>
              <a:t>PLAN </a:t>
            </a:r>
            <a:r>
              <a:rPr lang="es-ES_tradnl" altLang="es-MX" sz="900" b="1" dirty="0"/>
              <a:t>DE </a:t>
            </a:r>
            <a:r>
              <a:rPr lang="es-ES_tradnl" altLang="es-MX" sz="900" b="1" dirty="0" smtClean="0"/>
              <a:t>SEGURIDAD REFUERZO</a:t>
            </a:r>
            <a:endParaRPr lang="es-ES_tradnl" altLang="es-MX" sz="900" b="1" dirty="0"/>
          </a:p>
        </p:txBody>
      </p:sp>
      <p:sp>
        <p:nvSpPr>
          <p:cNvPr id="292" name="CuadroTexto 291"/>
          <p:cNvSpPr txBox="1"/>
          <p:nvPr/>
        </p:nvSpPr>
        <p:spPr>
          <a:xfrm>
            <a:off x="5353668" y="2130474"/>
            <a:ext cx="60785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FECHA:</a:t>
            </a:r>
            <a:endParaRPr lang="es-MX" sz="900" dirty="0"/>
          </a:p>
        </p:txBody>
      </p:sp>
      <p:grpSp>
        <p:nvGrpSpPr>
          <p:cNvPr id="293" name="Grupo 292"/>
          <p:cNvGrpSpPr/>
          <p:nvPr/>
        </p:nvGrpSpPr>
        <p:grpSpPr>
          <a:xfrm>
            <a:off x="1532752" y="2156727"/>
            <a:ext cx="1404000" cy="157163"/>
            <a:chOff x="1368848" y="2191231"/>
            <a:chExt cx="1536700" cy="157163"/>
          </a:xfrm>
        </p:grpSpPr>
        <p:sp>
          <p:nvSpPr>
            <p:cNvPr id="294" name="Line 6"/>
            <p:cNvSpPr>
              <a:spLocks noChangeShapeType="1"/>
            </p:cNvSpPr>
            <p:nvPr/>
          </p:nvSpPr>
          <p:spPr bwMode="auto">
            <a:xfrm>
              <a:off x="1747244" y="2195843"/>
              <a:ext cx="0" cy="147638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295" name="Line 6"/>
            <p:cNvSpPr>
              <a:spLocks noChangeShapeType="1"/>
            </p:cNvSpPr>
            <p:nvPr/>
          </p:nvSpPr>
          <p:spPr bwMode="auto">
            <a:xfrm>
              <a:off x="2116607" y="2195843"/>
              <a:ext cx="0" cy="147638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grpSp>
          <p:nvGrpSpPr>
            <p:cNvPr id="296" name="Group 4"/>
            <p:cNvGrpSpPr>
              <a:grpSpLocks noChangeAspect="1"/>
            </p:cNvGrpSpPr>
            <p:nvPr/>
          </p:nvGrpSpPr>
          <p:grpSpPr bwMode="auto">
            <a:xfrm>
              <a:off x="1368848" y="2191231"/>
              <a:ext cx="1536700" cy="157163"/>
              <a:chOff x="659" y="1399"/>
              <a:chExt cx="968" cy="99"/>
            </a:xfrm>
          </p:grpSpPr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>
                <a:off x="659" y="1498"/>
                <a:ext cx="968" cy="0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20" name="Line 6"/>
              <p:cNvSpPr>
                <a:spLocks noChangeShapeType="1"/>
              </p:cNvSpPr>
              <p:nvPr/>
            </p:nvSpPr>
            <p:spPr bwMode="auto">
              <a:xfrm>
                <a:off x="659" y="1405"/>
                <a:ext cx="0" cy="93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21" name="Line 7"/>
              <p:cNvSpPr>
                <a:spLocks noChangeShapeType="1"/>
              </p:cNvSpPr>
              <p:nvPr/>
            </p:nvSpPr>
            <p:spPr bwMode="auto">
              <a:xfrm>
                <a:off x="1506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25" name="Line 8"/>
              <p:cNvSpPr>
                <a:spLocks noChangeShapeType="1"/>
              </p:cNvSpPr>
              <p:nvPr/>
            </p:nvSpPr>
            <p:spPr bwMode="auto">
              <a:xfrm>
                <a:off x="1385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27" name="Line 9"/>
              <p:cNvSpPr>
                <a:spLocks noChangeShapeType="1"/>
              </p:cNvSpPr>
              <p:nvPr/>
            </p:nvSpPr>
            <p:spPr bwMode="auto">
              <a:xfrm>
                <a:off x="1264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29" name="Line 11"/>
              <p:cNvSpPr>
                <a:spLocks noChangeShapeType="1"/>
              </p:cNvSpPr>
              <p:nvPr/>
            </p:nvSpPr>
            <p:spPr bwMode="auto">
              <a:xfrm>
                <a:off x="1022" y="1399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30" name="Line 13"/>
              <p:cNvSpPr>
                <a:spLocks noChangeShapeType="1"/>
              </p:cNvSpPr>
              <p:nvPr/>
            </p:nvSpPr>
            <p:spPr bwMode="auto">
              <a:xfrm>
                <a:off x="780" y="1403"/>
                <a:ext cx="0" cy="89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31" name="Line 14"/>
              <p:cNvSpPr>
                <a:spLocks noChangeShapeType="1"/>
              </p:cNvSpPr>
              <p:nvPr/>
            </p:nvSpPr>
            <p:spPr bwMode="auto">
              <a:xfrm>
                <a:off x="1624" y="1405"/>
                <a:ext cx="0" cy="93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</p:grpSp>
      </p:grpSp>
      <p:sp>
        <p:nvSpPr>
          <p:cNvPr id="338" name="Rectángulo 337"/>
          <p:cNvSpPr/>
          <p:nvPr/>
        </p:nvSpPr>
        <p:spPr>
          <a:xfrm>
            <a:off x="7017457" y="1902188"/>
            <a:ext cx="134941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40000"/>
              </a:spcBef>
            </a:pPr>
            <a:r>
              <a:rPr lang="es-ES_tradnl" altLang="es-MX" sz="900" dirty="0" smtClean="0"/>
              <a:t>TIPO DE TRASLADO:</a:t>
            </a:r>
            <a:endParaRPr lang="es-ES_tradnl" altLang="es-MX" sz="900" dirty="0"/>
          </a:p>
        </p:txBody>
      </p:sp>
      <p:sp>
        <p:nvSpPr>
          <p:cNvPr id="339" name="Rectángulo 338"/>
          <p:cNvSpPr/>
          <p:nvPr/>
        </p:nvSpPr>
        <p:spPr>
          <a:xfrm>
            <a:off x="7258879" y="2130474"/>
            <a:ext cx="110799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ES_tradnl" altLang="es-MX" sz="900" dirty="0" smtClean="0"/>
              <a:t>ACOMPAÑANTE:</a:t>
            </a:r>
            <a:endParaRPr lang="es-MX" sz="900" dirty="0"/>
          </a:p>
        </p:txBody>
      </p:sp>
      <p:cxnSp>
        <p:nvCxnSpPr>
          <p:cNvPr id="342" name="Conector recto 341"/>
          <p:cNvCxnSpPr/>
          <p:nvPr/>
        </p:nvCxnSpPr>
        <p:spPr bwMode="auto">
          <a:xfrm>
            <a:off x="8307387" y="2083742"/>
            <a:ext cx="77834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43" name="Conector recto 342"/>
          <p:cNvCxnSpPr/>
          <p:nvPr/>
        </p:nvCxnSpPr>
        <p:spPr bwMode="auto">
          <a:xfrm>
            <a:off x="8299437" y="2306361"/>
            <a:ext cx="77834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grpSp>
        <p:nvGrpSpPr>
          <p:cNvPr id="345" name="Grupo 344"/>
          <p:cNvGrpSpPr/>
          <p:nvPr/>
        </p:nvGrpSpPr>
        <p:grpSpPr>
          <a:xfrm>
            <a:off x="5912087" y="2156727"/>
            <a:ext cx="1404000" cy="157163"/>
            <a:chOff x="1368848" y="2191231"/>
            <a:chExt cx="1536700" cy="157163"/>
          </a:xfrm>
        </p:grpSpPr>
        <p:sp>
          <p:nvSpPr>
            <p:cNvPr id="350" name="Line 6"/>
            <p:cNvSpPr>
              <a:spLocks noChangeShapeType="1"/>
            </p:cNvSpPr>
            <p:nvPr/>
          </p:nvSpPr>
          <p:spPr bwMode="auto">
            <a:xfrm>
              <a:off x="1747244" y="2195843"/>
              <a:ext cx="0" cy="147638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351" name="Line 6"/>
            <p:cNvSpPr>
              <a:spLocks noChangeShapeType="1"/>
            </p:cNvSpPr>
            <p:nvPr/>
          </p:nvSpPr>
          <p:spPr bwMode="auto">
            <a:xfrm>
              <a:off x="2116607" y="2195843"/>
              <a:ext cx="0" cy="147638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grpSp>
          <p:nvGrpSpPr>
            <p:cNvPr id="352" name="Group 4"/>
            <p:cNvGrpSpPr>
              <a:grpSpLocks noChangeAspect="1"/>
            </p:cNvGrpSpPr>
            <p:nvPr/>
          </p:nvGrpSpPr>
          <p:grpSpPr bwMode="auto">
            <a:xfrm>
              <a:off x="1368848" y="2191231"/>
              <a:ext cx="1536700" cy="157163"/>
              <a:chOff x="659" y="1399"/>
              <a:chExt cx="968" cy="99"/>
            </a:xfrm>
          </p:grpSpPr>
          <p:sp>
            <p:nvSpPr>
              <p:cNvPr id="358" name="Line 5"/>
              <p:cNvSpPr>
                <a:spLocks noChangeShapeType="1"/>
              </p:cNvSpPr>
              <p:nvPr/>
            </p:nvSpPr>
            <p:spPr bwMode="auto">
              <a:xfrm>
                <a:off x="659" y="1498"/>
                <a:ext cx="968" cy="0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59" name="Line 6"/>
              <p:cNvSpPr>
                <a:spLocks noChangeShapeType="1"/>
              </p:cNvSpPr>
              <p:nvPr/>
            </p:nvSpPr>
            <p:spPr bwMode="auto">
              <a:xfrm>
                <a:off x="659" y="1405"/>
                <a:ext cx="0" cy="93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60" name="Line 7"/>
              <p:cNvSpPr>
                <a:spLocks noChangeShapeType="1"/>
              </p:cNvSpPr>
              <p:nvPr/>
            </p:nvSpPr>
            <p:spPr bwMode="auto">
              <a:xfrm>
                <a:off x="1506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61" name="Line 8"/>
              <p:cNvSpPr>
                <a:spLocks noChangeShapeType="1"/>
              </p:cNvSpPr>
              <p:nvPr/>
            </p:nvSpPr>
            <p:spPr bwMode="auto">
              <a:xfrm>
                <a:off x="1385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62" name="Line 9"/>
              <p:cNvSpPr>
                <a:spLocks noChangeShapeType="1"/>
              </p:cNvSpPr>
              <p:nvPr/>
            </p:nvSpPr>
            <p:spPr bwMode="auto">
              <a:xfrm>
                <a:off x="1264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63" name="Line 11"/>
              <p:cNvSpPr>
                <a:spLocks noChangeShapeType="1"/>
              </p:cNvSpPr>
              <p:nvPr/>
            </p:nvSpPr>
            <p:spPr bwMode="auto">
              <a:xfrm>
                <a:off x="1022" y="1399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64" name="Line 13"/>
              <p:cNvSpPr>
                <a:spLocks noChangeShapeType="1"/>
              </p:cNvSpPr>
              <p:nvPr/>
            </p:nvSpPr>
            <p:spPr bwMode="auto">
              <a:xfrm>
                <a:off x="780" y="1403"/>
                <a:ext cx="0" cy="89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65" name="Line 14"/>
              <p:cNvSpPr>
                <a:spLocks noChangeShapeType="1"/>
              </p:cNvSpPr>
              <p:nvPr/>
            </p:nvSpPr>
            <p:spPr bwMode="auto">
              <a:xfrm>
                <a:off x="1624" y="1405"/>
                <a:ext cx="0" cy="93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</p:grpSp>
      </p:grpSp>
      <p:sp>
        <p:nvSpPr>
          <p:cNvPr id="367" name="Rectangle 215"/>
          <p:cNvSpPr>
            <a:spLocks noChangeArrowheads="1"/>
          </p:cNvSpPr>
          <p:nvPr/>
        </p:nvSpPr>
        <p:spPr bwMode="auto">
          <a:xfrm>
            <a:off x="3675144" y="1260185"/>
            <a:ext cx="11017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00" dirty="0"/>
              <a:t>(ESPECIFIQUE NOMBRE)</a:t>
            </a:r>
          </a:p>
        </p:txBody>
      </p:sp>
      <p:sp>
        <p:nvSpPr>
          <p:cNvPr id="369" name="Rectangle 295"/>
          <p:cNvSpPr>
            <a:spLocks noChangeArrowheads="1"/>
          </p:cNvSpPr>
          <p:nvPr/>
        </p:nvSpPr>
        <p:spPr bwMode="auto">
          <a:xfrm>
            <a:off x="-44610" y="337869"/>
            <a:ext cx="2476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b="1" dirty="0"/>
              <a:t>I.</a:t>
            </a:r>
            <a:endParaRPr lang="es-ES" altLang="es-MX" sz="900" b="1" dirty="0"/>
          </a:p>
        </p:txBody>
      </p:sp>
      <p:sp>
        <p:nvSpPr>
          <p:cNvPr id="370" name="Rectangle 297"/>
          <p:cNvSpPr>
            <a:spLocks noChangeArrowheads="1"/>
          </p:cNvSpPr>
          <p:nvPr/>
        </p:nvSpPr>
        <p:spPr bwMode="auto">
          <a:xfrm>
            <a:off x="-126213" y="1635775"/>
            <a:ext cx="4078780" cy="2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s-ES_tradnl" altLang="es-MX" sz="900" dirty="0"/>
              <a:t>  LA FAMILIA DECLARA PERTENECER </a:t>
            </a:r>
            <a:r>
              <a:rPr lang="es-ES_tradnl" altLang="es-MX" sz="900" dirty="0" smtClean="0"/>
              <a:t>A </a:t>
            </a:r>
            <a:r>
              <a:rPr lang="es-ES_tradnl" altLang="es-MX" sz="900" dirty="0"/>
              <a:t>UN PUEBLO AFROMEXICANO</a:t>
            </a:r>
          </a:p>
        </p:txBody>
      </p:sp>
      <p:grpSp>
        <p:nvGrpSpPr>
          <p:cNvPr id="371" name="Grupo 370"/>
          <p:cNvGrpSpPr/>
          <p:nvPr/>
        </p:nvGrpSpPr>
        <p:grpSpPr>
          <a:xfrm>
            <a:off x="3773387" y="1638101"/>
            <a:ext cx="985869" cy="230832"/>
            <a:chOff x="3480603" y="1500513"/>
            <a:chExt cx="985869" cy="230832"/>
          </a:xfrm>
        </p:grpSpPr>
        <p:sp>
          <p:nvSpPr>
            <p:cNvPr id="372" name="CuadroTexto 371"/>
            <p:cNvSpPr txBox="1"/>
            <p:nvPr/>
          </p:nvSpPr>
          <p:spPr>
            <a:xfrm>
              <a:off x="3480603" y="1500513"/>
              <a:ext cx="29367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900" dirty="0" smtClean="0"/>
                <a:t>SÍ</a:t>
              </a:r>
              <a:endParaRPr lang="es-MX" sz="900" dirty="0"/>
            </a:p>
          </p:txBody>
        </p:sp>
        <p:sp>
          <p:nvSpPr>
            <p:cNvPr id="375" name="CuadroTexto 374"/>
            <p:cNvSpPr txBox="1"/>
            <p:nvPr/>
          </p:nvSpPr>
          <p:spPr>
            <a:xfrm>
              <a:off x="3975124" y="1500513"/>
              <a:ext cx="35779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900" dirty="0" smtClean="0"/>
                <a:t>NO</a:t>
              </a:r>
              <a:endParaRPr lang="es-MX" sz="900" dirty="0"/>
            </a:p>
          </p:txBody>
        </p:sp>
        <p:sp>
          <p:nvSpPr>
            <p:cNvPr id="376" name="Rectángulo 375"/>
            <p:cNvSpPr/>
            <p:nvPr/>
          </p:nvSpPr>
          <p:spPr bwMode="auto">
            <a:xfrm>
              <a:off x="3753129" y="1521657"/>
              <a:ext cx="174032" cy="17403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384" name="Rectángulo 383"/>
            <p:cNvSpPr/>
            <p:nvPr/>
          </p:nvSpPr>
          <p:spPr bwMode="auto">
            <a:xfrm>
              <a:off x="4292440" y="1520966"/>
              <a:ext cx="174032" cy="17403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385" name="CuadroTexto 384"/>
          <p:cNvSpPr txBox="1"/>
          <p:nvPr/>
        </p:nvSpPr>
        <p:spPr>
          <a:xfrm>
            <a:off x="-50563" y="459336"/>
            <a:ext cx="16017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NOMBRE DE LA USUARIA</a:t>
            </a:r>
            <a:endParaRPr lang="es-MX" sz="900" dirty="0"/>
          </a:p>
        </p:txBody>
      </p:sp>
      <p:cxnSp>
        <p:nvCxnSpPr>
          <p:cNvPr id="386" name="Conector recto 385"/>
          <p:cNvCxnSpPr/>
          <p:nvPr/>
        </p:nvCxnSpPr>
        <p:spPr bwMode="auto">
          <a:xfrm>
            <a:off x="1497501" y="609490"/>
            <a:ext cx="217687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87" name="CuadroTexto 386"/>
          <p:cNvSpPr txBox="1"/>
          <p:nvPr/>
        </p:nvSpPr>
        <p:spPr>
          <a:xfrm>
            <a:off x="3619119" y="455786"/>
            <a:ext cx="50526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EDAD</a:t>
            </a:r>
            <a:endParaRPr lang="es-MX" sz="900" dirty="0"/>
          </a:p>
        </p:txBody>
      </p:sp>
      <p:cxnSp>
        <p:nvCxnSpPr>
          <p:cNvPr id="388" name="Conector recto 387"/>
          <p:cNvCxnSpPr/>
          <p:nvPr/>
        </p:nvCxnSpPr>
        <p:spPr bwMode="auto">
          <a:xfrm>
            <a:off x="4046087" y="601896"/>
            <a:ext cx="69999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89" name="CuadroTexto 388"/>
          <p:cNvSpPr txBox="1"/>
          <p:nvPr/>
        </p:nvSpPr>
        <p:spPr>
          <a:xfrm>
            <a:off x="-50563" y="669073"/>
            <a:ext cx="15247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FECHA DE NACIMIENTO</a:t>
            </a:r>
            <a:endParaRPr lang="es-MX" sz="900" dirty="0"/>
          </a:p>
        </p:txBody>
      </p:sp>
      <p:sp>
        <p:nvSpPr>
          <p:cNvPr id="390" name="CuadroTexto 389"/>
          <p:cNvSpPr txBox="1"/>
          <p:nvPr/>
        </p:nvSpPr>
        <p:spPr>
          <a:xfrm>
            <a:off x="2228478" y="660118"/>
            <a:ext cx="16401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ENTIDAD DE NACIMIENTO</a:t>
            </a:r>
            <a:endParaRPr lang="es-MX" sz="900" dirty="0"/>
          </a:p>
        </p:txBody>
      </p:sp>
      <p:sp>
        <p:nvSpPr>
          <p:cNvPr id="391" name="CuadroTexto 390"/>
          <p:cNvSpPr txBox="1"/>
          <p:nvPr/>
        </p:nvSpPr>
        <p:spPr>
          <a:xfrm>
            <a:off x="-50563" y="856852"/>
            <a:ext cx="89639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COMUNIDAD</a:t>
            </a:r>
            <a:endParaRPr lang="es-MX" sz="900" dirty="0"/>
          </a:p>
        </p:txBody>
      </p:sp>
      <p:sp>
        <p:nvSpPr>
          <p:cNvPr id="394" name="CuadroTexto 393"/>
          <p:cNvSpPr txBox="1"/>
          <p:nvPr/>
        </p:nvSpPr>
        <p:spPr>
          <a:xfrm>
            <a:off x="2137151" y="880066"/>
            <a:ext cx="83869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LOCALIDAD</a:t>
            </a:r>
            <a:endParaRPr lang="es-MX" sz="900" dirty="0"/>
          </a:p>
        </p:txBody>
      </p:sp>
      <p:sp>
        <p:nvSpPr>
          <p:cNvPr id="395" name="CuadroTexto 394"/>
          <p:cNvSpPr txBox="1"/>
          <p:nvPr/>
        </p:nvSpPr>
        <p:spPr>
          <a:xfrm>
            <a:off x="-50563" y="1137438"/>
            <a:ext cx="7938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00" dirty="0" smtClean="0"/>
              <a:t>MUNICIPIO</a:t>
            </a:r>
            <a:endParaRPr lang="es-MX" sz="900" dirty="0"/>
          </a:p>
        </p:txBody>
      </p:sp>
      <p:cxnSp>
        <p:nvCxnSpPr>
          <p:cNvPr id="396" name="Conector recto 395"/>
          <p:cNvCxnSpPr/>
          <p:nvPr/>
        </p:nvCxnSpPr>
        <p:spPr bwMode="auto">
          <a:xfrm>
            <a:off x="1398012" y="829512"/>
            <a:ext cx="888675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98" name="Conector recto 397"/>
          <p:cNvCxnSpPr/>
          <p:nvPr/>
        </p:nvCxnSpPr>
        <p:spPr bwMode="auto">
          <a:xfrm>
            <a:off x="3766494" y="829512"/>
            <a:ext cx="98720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403" name="Conector recto 402"/>
          <p:cNvCxnSpPr/>
          <p:nvPr/>
        </p:nvCxnSpPr>
        <p:spPr bwMode="auto">
          <a:xfrm>
            <a:off x="765761" y="1058673"/>
            <a:ext cx="141975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410" name="Conector recto 409"/>
          <p:cNvCxnSpPr/>
          <p:nvPr/>
        </p:nvCxnSpPr>
        <p:spPr bwMode="auto">
          <a:xfrm>
            <a:off x="2906873" y="1058673"/>
            <a:ext cx="1841521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411" name="Conector recto 410"/>
          <p:cNvCxnSpPr/>
          <p:nvPr/>
        </p:nvCxnSpPr>
        <p:spPr bwMode="auto">
          <a:xfrm>
            <a:off x="686715" y="1298050"/>
            <a:ext cx="126299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413" name="CuadroTexto 412"/>
          <p:cNvSpPr txBox="1"/>
          <p:nvPr/>
        </p:nvSpPr>
        <p:spPr>
          <a:xfrm>
            <a:off x="1914460" y="1048907"/>
            <a:ext cx="1779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¿VIVE EN ESTA </a:t>
            </a:r>
          </a:p>
          <a:p>
            <a:r>
              <a:rPr lang="es-MX" sz="800" dirty="0" smtClean="0"/>
              <a:t>COMUNIDAD?</a:t>
            </a:r>
            <a:endParaRPr lang="es-MX" sz="800" dirty="0"/>
          </a:p>
        </p:txBody>
      </p:sp>
      <p:grpSp>
        <p:nvGrpSpPr>
          <p:cNvPr id="414" name="Grupo 413"/>
          <p:cNvGrpSpPr/>
          <p:nvPr/>
        </p:nvGrpSpPr>
        <p:grpSpPr>
          <a:xfrm>
            <a:off x="2731522" y="1087418"/>
            <a:ext cx="841089" cy="230832"/>
            <a:chOff x="3682071" y="1194094"/>
            <a:chExt cx="841089" cy="230832"/>
          </a:xfrm>
        </p:grpSpPr>
        <p:sp>
          <p:nvSpPr>
            <p:cNvPr id="415" name="CuadroTexto 414"/>
            <p:cNvSpPr txBox="1"/>
            <p:nvPr/>
          </p:nvSpPr>
          <p:spPr>
            <a:xfrm>
              <a:off x="3682071" y="1194094"/>
              <a:ext cx="29367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900" dirty="0" smtClean="0"/>
                <a:t>SI</a:t>
              </a:r>
              <a:endParaRPr lang="es-MX" sz="900" dirty="0"/>
            </a:p>
          </p:txBody>
        </p:sp>
        <p:sp>
          <p:nvSpPr>
            <p:cNvPr id="416" name="CuadroTexto 415"/>
            <p:cNvSpPr txBox="1"/>
            <p:nvPr/>
          </p:nvSpPr>
          <p:spPr>
            <a:xfrm>
              <a:off x="4047052" y="1194094"/>
              <a:ext cx="35779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900" dirty="0" smtClean="0"/>
                <a:t>NO</a:t>
              </a:r>
              <a:endParaRPr lang="es-MX" sz="900" dirty="0"/>
            </a:p>
          </p:txBody>
        </p:sp>
        <p:sp>
          <p:nvSpPr>
            <p:cNvPr id="418" name="Rectángulo 417"/>
            <p:cNvSpPr/>
            <p:nvPr/>
          </p:nvSpPr>
          <p:spPr bwMode="auto">
            <a:xfrm>
              <a:off x="3924117" y="1215238"/>
              <a:ext cx="174032" cy="17403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  <p:sp>
          <p:nvSpPr>
            <p:cNvPr id="420" name="Rectángulo 419"/>
            <p:cNvSpPr/>
            <p:nvPr/>
          </p:nvSpPr>
          <p:spPr bwMode="auto">
            <a:xfrm>
              <a:off x="4349128" y="1223173"/>
              <a:ext cx="174032" cy="17403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</p:grpSp>
      <p:cxnSp>
        <p:nvCxnSpPr>
          <p:cNvPr id="422" name="Conector recto 421"/>
          <p:cNvCxnSpPr/>
          <p:nvPr/>
        </p:nvCxnSpPr>
        <p:spPr bwMode="auto">
          <a:xfrm>
            <a:off x="3607802" y="1298050"/>
            <a:ext cx="114589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424" name="Conector recto 423"/>
          <p:cNvCxnSpPr/>
          <p:nvPr/>
        </p:nvCxnSpPr>
        <p:spPr bwMode="auto">
          <a:xfrm>
            <a:off x="4796654" y="377931"/>
            <a:ext cx="0" cy="2052000"/>
          </a:xfrm>
          <a:prstGeom prst="line">
            <a:avLst/>
          </a:prstGeom>
          <a:ln w="15875">
            <a:headEnd type="none" w="sm" len="sm"/>
            <a:tailEnd type="none" w="sm" len="sm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27" name="Conector recto 426"/>
          <p:cNvCxnSpPr/>
          <p:nvPr/>
        </p:nvCxnSpPr>
        <p:spPr bwMode="auto">
          <a:xfrm>
            <a:off x="1964463" y="2549860"/>
            <a:ext cx="0" cy="2332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429" name="Rectángulo 428"/>
          <p:cNvSpPr/>
          <p:nvPr/>
        </p:nvSpPr>
        <p:spPr>
          <a:xfrm>
            <a:off x="1344996" y="2591730"/>
            <a:ext cx="77250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600" dirty="0" smtClean="0">
                <a:cs typeface="Arial" panose="020B0604020202020204" pitchFamily="34" charset="0"/>
              </a:rPr>
              <a:t>ATENDIDO POR:</a:t>
            </a:r>
            <a:endParaRPr lang="es-MX" sz="600" dirty="0">
              <a:cs typeface="Arial" panose="020B0604020202020204" pitchFamily="34" charset="0"/>
            </a:endParaRPr>
          </a:p>
        </p:txBody>
      </p:sp>
      <p:sp>
        <p:nvSpPr>
          <p:cNvPr id="430" name="CuadroTexto 429"/>
          <p:cNvSpPr txBox="1"/>
          <p:nvPr/>
        </p:nvSpPr>
        <p:spPr>
          <a:xfrm>
            <a:off x="1375739" y="2785794"/>
            <a:ext cx="6630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" i="1" dirty="0" smtClean="0"/>
              <a:t>(ANOTAR CLAVE DE AGENTE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282" name="Rectángulo 281"/>
          <p:cNvSpPr/>
          <p:nvPr/>
        </p:nvSpPr>
        <p:spPr>
          <a:xfrm>
            <a:off x="6920748" y="2801117"/>
            <a:ext cx="532517" cy="20005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HIERRO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285" name="Rectángulo 284"/>
          <p:cNvSpPr/>
          <p:nvPr/>
        </p:nvSpPr>
        <p:spPr>
          <a:xfrm>
            <a:off x="7460569" y="2711394"/>
            <a:ext cx="360675" cy="32316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/>
          <a:p>
            <a:pPr algn="ctr" fontAlgn="ctr"/>
            <a:endParaRPr lang="es-MX" sz="700" dirty="0" smtClean="0">
              <a:cs typeface="Arial" panose="020B0604020202020204" pitchFamily="34" charset="0"/>
            </a:endParaRP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ÁCIDO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 FÓLICO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425" name="Rectángulo 424"/>
          <p:cNvSpPr/>
          <p:nvPr/>
        </p:nvSpPr>
        <p:spPr>
          <a:xfrm>
            <a:off x="6932847" y="2571560"/>
            <a:ext cx="940485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700" dirty="0">
                <a:cs typeface="Arial" panose="020B0604020202020204" pitchFamily="34" charset="0"/>
              </a:rPr>
              <a:t>MINISTRACIÓN</a:t>
            </a:r>
            <a:endParaRPr lang="es-MX" sz="700" dirty="0"/>
          </a:p>
        </p:txBody>
      </p:sp>
      <p:cxnSp>
        <p:nvCxnSpPr>
          <p:cNvPr id="534" name="Conector recto 533"/>
          <p:cNvCxnSpPr/>
          <p:nvPr/>
        </p:nvCxnSpPr>
        <p:spPr bwMode="auto">
          <a:xfrm flipH="1">
            <a:off x="7412899" y="2782010"/>
            <a:ext cx="5452" cy="209824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432" name="Conector recto 431"/>
          <p:cNvCxnSpPr/>
          <p:nvPr/>
        </p:nvCxnSpPr>
        <p:spPr bwMode="auto">
          <a:xfrm>
            <a:off x="7855368" y="2549969"/>
            <a:ext cx="0" cy="23328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443" name="Line 90"/>
          <p:cNvSpPr>
            <a:spLocks noChangeShapeType="1"/>
          </p:cNvSpPr>
          <p:nvPr/>
        </p:nvSpPr>
        <p:spPr bwMode="auto">
          <a:xfrm>
            <a:off x="-5672" y="4880256"/>
            <a:ext cx="9144000" cy="0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7" name="Rectángulo 236"/>
          <p:cNvSpPr/>
          <p:nvPr/>
        </p:nvSpPr>
        <p:spPr>
          <a:xfrm>
            <a:off x="-9517" y="5748409"/>
            <a:ext cx="648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FECHA DE ATENCIÓN</a:t>
            </a:r>
            <a:endParaRPr lang="es-MX" sz="700" dirty="0">
              <a:cs typeface="Arial" panose="020B0604020202020204" pitchFamily="34" charset="0"/>
            </a:endParaRPr>
          </a:p>
        </p:txBody>
      </p:sp>
      <p:cxnSp>
        <p:nvCxnSpPr>
          <p:cNvPr id="239" name="Conector recto 238"/>
          <p:cNvCxnSpPr/>
          <p:nvPr/>
        </p:nvCxnSpPr>
        <p:spPr bwMode="auto">
          <a:xfrm flipH="1">
            <a:off x="2878259" y="5726159"/>
            <a:ext cx="1" cy="6121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417" name="CuadroTexto 416"/>
          <p:cNvSpPr txBox="1"/>
          <p:nvPr/>
        </p:nvSpPr>
        <p:spPr>
          <a:xfrm>
            <a:off x="4484895" y="5538281"/>
            <a:ext cx="2423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s-MX" sz="800" dirty="0" smtClean="0"/>
              <a:t>1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2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3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4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5</a:t>
            </a:r>
          </a:p>
          <a:p>
            <a:pPr algn="r">
              <a:lnSpc>
                <a:spcPct val="150000"/>
              </a:lnSpc>
            </a:pPr>
            <a:r>
              <a:rPr lang="es-MX" sz="800" dirty="0" smtClean="0"/>
              <a:t>6</a:t>
            </a:r>
          </a:p>
        </p:txBody>
      </p:sp>
      <p:sp>
        <p:nvSpPr>
          <p:cNvPr id="379" name="Rectángulo 378"/>
          <p:cNvSpPr/>
          <p:nvPr/>
        </p:nvSpPr>
        <p:spPr bwMode="auto">
          <a:xfrm>
            <a:off x="4528439" y="4917593"/>
            <a:ext cx="4608000" cy="141586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cxnSp>
        <p:nvCxnSpPr>
          <p:cNvPr id="393" name="Conector recto 392"/>
          <p:cNvCxnSpPr/>
          <p:nvPr/>
        </p:nvCxnSpPr>
        <p:spPr bwMode="auto">
          <a:xfrm flipH="1">
            <a:off x="8149686" y="5063784"/>
            <a:ext cx="5407" cy="165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408" name="Conector recto 407"/>
          <p:cNvCxnSpPr/>
          <p:nvPr/>
        </p:nvCxnSpPr>
        <p:spPr bwMode="auto">
          <a:xfrm>
            <a:off x="7402447" y="5060616"/>
            <a:ext cx="1088" cy="165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99" name="Conector recto 398"/>
          <p:cNvCxnSpPr/>
          <p:nvPr/>
        </p:nvCxnSpPr>
        <p:spPr bwMode="auto">
          <a:xfrm flipH="1">
            <a:off x="6843212" y="5063160"/>
            <a:ext cx="1743" cy="165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83" name="Conector recto 382"/>
          <p:cNvCxnSpPr/>
          <p:nvPr/>
        </p:nvCxnSpPr>
        <p:spPr bwMode="auto">
          <a:xfrm>
            <a:off x="6299104" y="5062946"/>
            <a:ext cx="702" cy="165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81" name="Conector recto 380"/>
          <p:cNvCxnSpPr/>
          <p:nvPr/>
        </p:nvCxnSpPr>
        <p:spPr bwMode="auto">
          <a:xfrm flipH="1">
            <a:off x="5297638" y="5059050"/>
            <a:ext cx="3016" cy="165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382" name="Conector recto 381"/>
          <p:cNvCxnSpPr/>
          <p:nvPr/>
        </p:nvCxnSpPr>
        <p:spPr bwMode="auto">
          <a:xfrm flipH="1">
            <a:off x="5724204" y="5055158"/>
            <a:ext cx="2973" cy="165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73" name="Rectángulo 372"/>
          <p:cNvSpPr/>
          <p:nvPr/>
        </p:nvSpPr>
        <p:spPr>
          <a:xfrm>
            <a:off x="4528571" y="5087485"/>
            <a:ext cx="775839" cy="314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FECHA DE CONTROL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374" name="Rectángulo 373"/>
          <p:cNvSpPr/>
          <p:nvPr/>
        </p:nvSpPr>
        <p:spPr>
          <a:xfrm>
            <a:off x="5674021" y="5079697"/>
            <a:ext cx="695200" cy="314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ATENDIDO POR: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377" name="Rectángulo 376"/>
          <p:cNvSpPr/>
          <p:nvPr/>
        </p:nvSpPr>
        <p:spPr>
          <a:xfrm>
            <a:off x="7328670" y="5065106"/>
            <a:ext cx="89748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600" dirty="0" smtClean="0">
                <a:cs typeface="Arial" panose="020B0604020202020204" pitchFamily="34" charset="0"/>
              </a:rPr>
              <a:t>SIGNOS Y SINTOMAS DE ALARMA</a:t>
            </a:r>
            <a:endParaRPr lang="es-MX" sz="600" dirty="0">
              <a:cs typeface="Arial" panose="020B0604020202020204" pitchFamily="34" charset="0"/>
            </a:endParaRPr>
          </a:p>
        </p:txBody>
      </p:sp>
      <p:sp>
        <p:nvSpPr>
          <p:cNvPr id="378" name="Line 90"/>
          <p:cNvSpPr>
            <a:spLocks noChangeShapeType="1"/>
          </p:cNvSpPr>
          <p:nvPr/>
        </p:nvSpPr>
        <p:spPr bwMode="auto">
          <a:xfrm>
            <a:off x="4523815" y="5582458"/>
            <a:ext cx="46080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2" name="Line 90"/>
          <p:cNvSpPr>
            <a:spLocks noChangeShapeType="1"/>
          </p:cNvSpPr>
          <p:nvPr/>
        </p:nvSpPr>
        <p:spPr bwMode="auto">
          <a:xfrm>
            <a:off x="4523815" y="5773947"/>
            <a:ext cx="460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1" name="Rectángulo 400"/>
          <p:cNvSpPr/>
          <p:nvPr/>
        </p:nvSpPr>
        <p:spPr>
          <a:xfrm>
            <a:off x="6307498" y="5087485"/>
            <a:ext cx="558572" cy="314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PRESIÓN 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ARTERIAL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402" name="Rectángulo 401"/>
          <p:cNvSpPr/>
          <p:nvPr/>
        </p:nvSpPr>
        <p:spPr>
          <a:xfrm>
            <a:off x="6783559" y="5060393"/>
            <a:ext cx="6873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600" dirty="0" smtClean="0">
                <a:cs typeface="Arial" panose="020B0604020202020204" pitchFamily="34" charset="0"/>
              </a:rPr>
              <a:t>ALIMENTACIÓN COMPLEMEN-TARIA</a:t>
            </a:r>
          </a:p>
        </p:txBody>
      </p:sp>
      <p:sp>
        <p:nvSpPr>
          <p:cNvPr id="404" name="Line 90"/>
          <p:cNvSpPr>
            <a:spLocks noChangeShapeType="1"/>
          </p:cNvSpPr>
          <p:nvPr/>
        </p:nvSpPr>
        <p:spPr bwMode="auto">
          <a:xfrm>
            <a:off x="4523815" y="5962689"/>
            <a:ext cx="460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5" name="Line 90"/>
          <p:cNvSpPr>
            <a:spLocks noChangeShapeType="1"/>
          </p:cNvSpPr>
          <p:nvPr/>
        </p:nvSpPr>
        <p:spPr bwMode="auto">
          <a:xfrm>
            <a:off x="4523815" y="6156335"/>
            <a:ext cx="460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6" name="Line 90"/>
          <p:cNvSpPr>
            <a:spLocks noChangeShapeType="1"/>
          </p:cNvSpPr>
          <p:nvPr/>
        </p:nvSpPr>
        <p:spPr bwMode="auto">
          <a:xfrm>
            <a:off x="4523815" y="6329152"/>
            <a:ext cx="460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7" name="Rectángulo 406"/>
          <p:cNvSpPr/>
          <p:nvPr/>
        </p:nvSpPr>
        <p:spPr>
          <a:xfrm>
            <a:off x="5322134" y="5087485"/>
            <a:ext cx="389788" cy="3144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PESO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KG</a:t>
            </a:r>
            <a:endParaRPr lang="es-MX" sz="700" dirty="0">
              <a:cs typeface="Arial" panose="020B0604020202020204" pitchFamily="34" charset="0"/>
            </a:endParaRPr>
          </a:p>
        </p:txBody>
      </p:sp>
      <p:cxnSp>
        <p:nvCxnSpPr>
          <p:cNvPr id="419" name="Conector recto 418"/>
          <p:cNvCxnSpPr/>
          <p:nvPr/>
        </p:nvCxnSpPr>
        <p:spPr bwMode="auto">
          <a:xfrm>
            <a:off x="4683676" y="5590971"/>
            <a:ext cx="0" cy="111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438" name="Rectángulo 437"/>
          <p:cNvSpPr/>
          <p:nvPr/>
        </p:nvSpPr>
        <p:spPr>
          <a:xfrm>
            <a:off x="8576209" y="5045866"/>
            <a:ext cx="629091" cy="31441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REFERIDA </a:t>
            </a:r>
          </a:p>
          <a:p>
            <a:pPr algn="ctr" fontAlgn="ctr"/>
            <a:r>
              <a:rPr lang="es-MX" sz="700" dirty="0" smtClean="0">
                <a:cs typeface="Arial" panose="020B0604020202020204" pitchFamily="34" charset="0"/>
              </a:rPr>
              <a:t>A:</a:t>
            </a:r>
            <a:endParaRPr lang="es-MX" sz="700" dirty="0">
              <a:cs typeface="Arial" panose="020B0604020202020204" pitchFamily="34" charset="0"/>
            </a:endParaRPr>
          </a:p>
        </p:txBody>
      </p:sp>
      <p:sp>
        <p:nvSpPr>
          <p:cNvPr id="380" name="Rectángulo 379"/>
          <p:cNvSpPr/>
          <p:nvPr/>
        </p:nvSpPr>
        <p:spPr>
          <a:xfrm>
            <a:off x="4460393" y="4896616"/>
            <a:ext cx="479258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700" b="1" dirty="0" smtClean="0"/>
              <a:t>VIGILANCIA DEL PUERPERIO</a:t>
            </a:r>
            <a:endParaRPr lang="es-MX" sz="700" b="1" dirty="0"/>
          </a:p>
        </p:txBody>
      </p:sp>
      <p:sp>
        <p:nvSpPr>
          <p:cNvPr id="397" name="Rectángulo 396"/>
          <p:cNvSpPr/>
          <p:nvPr/>
        </p:nvSpPr>
        <p:spPr bwMode="auto">
          <a:xfrm>
            <a:off x="4529348" y="4917936"/>
            <a:ext cx="4622873" cy="178194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12" name="CuadroTexto 511"/>
          <p:cNvSpPr txBox="1"/>
          <p:nvPr/>
        </p:nvSpPr>
        <p:spPr>
          <a:xfrm>
            <a:off x="5703673" y="5413439"/>
            <a:ext cx="601850" cy="161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513" name="CuadroTexto 512"/>
          <p:cNvSpPr txBox="1"/>
          <p:nvPr/>
        </p:nvSpPr>
        <p:spPr>
          <a:xfrm>
            <a:off x="7402447" y="5415111"/>
            <a:ext cx="747238" cy="16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sp>
        <p:nvSpPr>
          <p:cNvPr id="514" name="CuadroTexto 513"/>
          <p:cNvSpPr txBox="1"/>
          <p:nvPr/>
        </p:nvSpPr>
        <p:spPr>
          <a:xfrm>
            <a:off x="8509608" y="5395375"/>
            <a:ext cx="747238" cy="16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" i="1" dirty="0" smtClean="0"/>
              <a:t>(ANOTAR CLAVE</a:t>
            </a:r>
            <a:r>
              <a:rPr lang="es-MX" sz="450" dirty="0" smtClean="0"/>
              <a:t>)</a:t>
            </a:r>
            <a:endParaRPr lang="es-MX" sz="450" dirty="0"/>
          </a:p>
        </p:txBody>
      </p:sp>
      <p:cxnSp>
        <p:nvCxnSpPr>
          <p:cNvPr id="240" name="Conector recto 239"/>
          <p:cNvCxnSpPr/>
          <p:nvPr/>
        </p:nvCxnSpPr>
        <p:spPr bwMode="auto">
          <a:xfrm>
            <a:off x="8629709" y="5063160"/>
            <a:ext cx="0" cy="164397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" name="Rectángulo 2"/>
          <p:cNvSpPr/>
          <p:nvPr/>
        </p:nvSpPr>
        <p:spPr>
          <a:xfrm>
            <a:off x="8066136" y="5081246"/>
            <a:ext cx="6584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500" dirty="0" smtClean="0"/>
              <a:t>APOYO Y SEGUIMIENTO A LA LACTANCIA MATERNA</a:t>
            </a:r>
            <a:endParaRPr lang="es-MX" sz="500" dirty="0"/>
          </a:p>
        </p:txBody>
      </p:sp>
      <p:sp>
        <p:nvSpPr>
          <p:cNvPr id="233" name="Line 90"/>
          <p:cNvSpPr>
            <a:spLocks noChangeShapeType="1"/>
          </p:cNvSpPr>
          <p:nvPr/>
        </p:nvSpPr>
        <p:spPr bwMode="auto">
          <a:xfrm>
            <a:off x="4523815" y="6518285"/>
            <a:ext cx="460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grpSp>
        <p:nvGrpSpPr>
          <p:cNvPr id="236" name="Grupo 235"/>
          <p:cNvGrpSpPr/>
          <p:nvPr/>
        </p:nvGrpSpPr>
        <p:grpSpPr>
          <a:xfrm>
            <a:off x="7568138" y="740988"/>
            <a:ext cx="1404000" cy="157163"/>
            <a:chOff x="1368848" y="2191231"/>
            <a:chExt cx="1536700" cy="157163"/>
          </a:xfrm>
        </p:grpSpPr>
        <p:sp>
          <p:nvSpPr>
            <p:cNvPr id="238" name="Line 6"/>
            <p:cNvSpPr>
              <a:spLocks noChangeShapeType="1"/>
            </p:cNvSpPr>
            <p:nvPr/>
          </p:nvSpPr>
          <p:spPr bwMode="auto">
            <a:xfrm>
              <a:off x="1747244" y="2195843"/>
              <a:ext cx="0" cy="147638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241" name="Line 6"/>
            <p:cNvSpPr>
              <a:spLocks noChangeShapeType="1"/>
            </p:cNvSpPr>
            <p:nvPr/>
          </p:nvSpPr>
          <p:spPr bwMode="auto">
            <a:xfrm>
              <a:off x="2116607" y="2195843"/>
              <a:ext cx="0" cy="147638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grpSp>
          <p:nvGrpSpPr>
            <p:cNvPr id="242" name="Group 4"/>
            <p:cNvGrpSpPr>
              <a:grpSpLocks noChangeAspect="1"/>
            </p:cNvGrpSpPr>
            <p:nvPr/>
          </p:nvGrpSpPr>
          <p:grpSpPr bwMode="auto">
            <a:xfrm>
              <a:off x="1368848" y="2191231"/>
              <a:ext cx="1536700" cy="157163"/>
              <a:chOff x="659" y="1399"/>
              <a:chExt cx="968" cy="99"/>
            </a:xfrm>
          </p:grpSpPr>
          <p:sp>
            <p:nvSpPr>
              <p:cNvPr id="243" name="Line 5"/>
              <p:cNvSpPr>
                <a:spLocks noChangeShapeType="1"/>
              </p:cNvSpPr>
              <p:nvPr/>
            </p:nvSpPr>
            <p:spPr bwMode="auto">
              <a:xfrm>
                <a:off x="659" y="1498"/>
                <a:ext cx="968" cy="0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244" name="Line 6"/>
              <p:cNvSpPr>
                <a:spLocks noChangeShapeType="1"/>
              </p:cNvSpPr>
              <p:nvPr/>
            </p:nvSpPr>
            <p:spPr bwMode="auto">
              <a:xfrm>
                <a:off x="659" y="1405"/>
                <a:ext cx="0" cy="93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245" name="Line 7"/>
              <p:cNvSpPr>
                <a:spLocks noChangeShapeType="1"/>
              </p:cNvSpPr>
              <p:nvPr/>
            </p:nvSpPr>
            <p:spPr bwMode="auto">
              <a:xfrm>
                <a:off x="1506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246" name="Line 8"/>
              <p:cNvSpPr>
                <a:spLocks noChangeShapeType="1"/>
              </p:cNvSpPr>
              <p:nvPr/>
            </p:nvSpPr>
            <p:spPr bwMode="auto">
              <a:xfrm>
                <a:off x="1385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247" name="Line 9"/>
              <p:cNvSpPr>
                <a:spLocks noChangeShapeType="1"/>
              </p:cNvSpPr>
              <p:nvPr/>
            </p:nvSpPr>
            <p:spPr bwMode="auto">
              <a:xfrm>
                <a:off x="1264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248" name="Line 11"/>
              <p:cNvSpPr>
                <a:spLocks noChangeShapeType="1"/>
              </p:cNvSpPr>
              <p:nvPr/>
            </p:nvSpPr>
            <p:spPr bwMode="auto">
              <a:xfrm>
                <a:off x="1022" y="1399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249" name="Line 13"/>
              <p:cNvSpPr>
                <a:spLocks noChangeShapeType="1"/>
              </p:cNvSpPr>
              <p:nvPr/>
            </p:nvSpPr>
            <p:spPr bwMode="auto">
              <a:xfrm>
                <a:off x="780" y="1403"/>
                <a:ext cx="0" cy="89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250" name="Line 14"/>
              <p:cNvSpPr>
                <a:spLocks noChangeShapeType="1"/>
              </p:cNvSpPr>
              <p:nvPr/>
            </p:nvSpPr>
            <p:spPr bwMode="auto">
              <a:xfrm>
                <a:off x="1624" y="1405"/>
                <a:ext cx="0" cy="93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</p:grpSp>
      </p:grpSp>
      <p:grpSp>
        <p:nvGrpSpPr>
          <p:cNvPr id="251" name="Grupo 250"/>
          <p:cNvGrpSpPr/>
          <p:nvPr/>
        </p:nvGrpSpPr>
        <p:grpSpPr>
          <a:xfrm>
            <a:off x="7557552" y="1035157"/>
            <a:ext cx="1404000" cy="157163"/>
            <a:chOff x="1368848" y="2191231"/>
            <a:chExt cx="1536700" cy="157163"/>
          </a:xfrm>
        </p:grpSpPr>
        <p:sp>
          <p:nvSpPr>
            <p:cNvPr id="252" name="Line 6"/>
            <p:cNvSpPr>
              <a:spLocks noChangeShapeType="1"/>
            </p:cNvSpPr>
            <p:nvPr/>
          </p:nvSpPr>
          <p:spPr bwMode="auto">
            <a:xfrm>
              <a:off x="1747244" y="2195843"/>
              <a:ext cx="0" cy="147638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253" name="Line 6"/>
            <p:cNvSpPr>
              <a:spLocks noChangeShapeType="1"/>
            </p:cNvSpPr>
            <p:nvPr/>
          </p:nvSpPr>
          <p:spPr bwMode="auto">
            <a:xfrm>
              <a:off x="2116607" y="2195843"/>
              <a:ext cx="0" cy="147638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grpSp>
          <p:nvGrpSpPr>
            <p:cNvPr id="254" name="Group 4"/>
            <p:cNvGrpSpPr>
              <a:grpSpLocks noChangeAspect="1"/>
            </p:cNvGrpSpPr>
            <p:nvPr/>
          </p:nvGrpSpPr>
          <p:grpSpPr bwMode="auto">
            <a:xfrm>
              <a:off x="1368848" y="2191231"/>
              <a:ext cx="1536700" cy="157163"/>
              <a:chOff x="659" y="1399"/>
              <a:chExt cx="968" cy="99"/>
            </a:xfrm>
          </p:grpSpPr>
          <p:sp>
            <p:nvSpPr>
              <p:cNvPr id="255" name="Line 5"/>
              <p:cNvSpPr>
                <a:spLocks noChangeShapeType="1"/>
              </p:cNvSpPr>
              <p:nvPr/>
            </p:nvSpPr>
            <p:spPr bwMode="auto">
              <a:xfrm>
                <a:off x="659" y="1498"/>
                <a:ext cx="968" cy="0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256" name="Line 6"/>
              <p:cNvSpPr>
                <a:spLocks noChangeShapeType="1"/>
              </p:cNvSpPr>
              <p:nvPr/>
            </p:nvSpPr>
            <p:spPr bwMode="auto">
              <a:xfrm>
                <a:off x="659" y="1405"/>
                <a:ext cx="0" cy="93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257" name="Line 7"/>
              <p:cNvSpPr>
                <a:spLocks noChangeShapeType="1"/>
              </p:cNvSpPr>
              <p:nvPr/>
            </p:nvSpPr>
            <p:spPr bwMode="auto">
              <a:xfrm>
                <a:off x="1506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258" name="Line 8"/>
              <p:cNvSpPr>
                <a:spLocks noChangeShapeType="1"/>
              </p:cNvSpPr>
              <p:nvPr/>
            </p:nvSpPr>
            <p:spPr bwMode="auto">
              <a:xfrm>
                <a:off x="1385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264" name="Line 9"/>
              <p:cNvSpPr>
                <a:spLocks noChangeShapeType="1"/>
              </p:cNvSpPr>
              <p:nvPr/>
            </p:nvSpPr>
            <p:spPr bwMode="auto">
              <a:xfrm>
                <a:off x="1264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283" name="Line 11"/>
              <p:cNvSpPr>
                <a:spLocks noChangeShapeType="1"/>
              </p:cNvSpPr>
              <p:nvPr/>
            </p:nvSpPr>
            <p:spPr bwMode="auto">
              <a:xfrm>
                <a:off x="1022" y="1399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01" name="Line 13"/>
              <p:cNvSpPr>
                <a:spLocks noChangeShapeType="1"/>
              </p:cNvSpPr>
              <p:nvPr/>
            </p:nvSpPr>
            <p:spPr bwMode="auto">
              <a:xfrm>
                <a:off x="780" y="1403"/>
                <a:ext cx="0" cy="89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319" name="Line 14"/>
              <p:cNvSpPr>
                <a:spLocks noChangeShapeType="1"/>
              </p:cNvSpPr>
              <p:nvPr/>
            </p:nvSpPr>
            <p:spPr bwMode="auto">
              <a:xfrm>
                <a:off x="1624" y="1405"/>
                <a:ext cx="0" cy="93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</p:grpSp>
      </p:grpSp>
      <p:grpSp>
        <p:nvGrpSpPr>
          <p:cNvPr id="337" name="Grupo 336"/>
          <p:cNvGrpSpPr/>
          <p:nvPr/>
        </p:nvGrpSpPr>
        <p:grpSpPr>
          <a:xfrm>
            <a:off x="7565697" y="1320424"/>
            <a:ext cx="1404000" cy="157163"/>
            <a:chOff x="1368848" y="2191231"/>
            <a:chExt cx="1536700" cy="157163"/>
          </a:xfrm>
        </p:grpSpPr>
        <p:sp>
          <p:nvSpPr>
            <p:cNvPr id="353" name="Line 6"/>
            <p:cNvSpPr>
              <a:spLocks noChangeShapeType="1"/>
            </p:cNvSpPr>
            <p:nvPr/>
          </p:nvSpPr>
          <p:spPr bwMode="auto">
            <a:xfrm>
              <a:off x="1747244" y="2195843"/>
              <a:ext cx="0" cy="147638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356" name="Line 6"/>
            <p:cNvSpPr>
              <a:spLocks noChangeShapeType="1"/>
            </p:cNvSpPr>
            <p:nvPr/>
          </p:nvSpPr>
          <p:spPr bwMode="auto">
            <a:xfrm>
              <a:off x="2116607" y="2195843"/>
              <a:ext cx="0" cy="147638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grpSp>
          <p:nvGrpSpPr>
            <p:cNvPr id="421" name="Group 4"/>
            <p:cNvGrpSpPr>
              <a:grpSpLocks noChangeAspect="1"/>
            </p:cNvGrpSpPr>
            <p:nvPr/>
          </p:nvGrpSpPr>
          <p:grpSpPr bwMode="auto">
            <a:xfrm>
              <a:off x="1368848" y="2191231"/>
              <a:ext cx="1536700" cy="157163"/>
              <a:chOff x="659" y="1399"/>
              <a:chExt cx="968" cy="99"/>
            </a:xfrm>
          </p:grpSpPr>
          <p:sp>
            <p:nvSpPr>
              <p:cNvPr id="426" name="Line 5"/>
              <p:cNvSpPr>
                <a:spLocks noChangeShapeType="1"/>
              </p:cNvSpPr>
              <p:nvPr/>
            </p:nvSpPr>
            <p:spPr bwMode="auto">
              <a:xfrm>
                <a:off x="659" y="1498"/>
                <a:ext cx="968" cy="0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28" name="Line 6"/>
              <p:cNvSpPr>
                <a:spLocks noChangeShapeType="1"/>
              </p:cNvSpPr>
              <p:nvPr/>
            </p:nvSpPr>
            <p:spPr bwMode="auto">
              <a:xfrm>
                <a:off x="659" y="1405"/>
                <a:ext cx="0" cy="93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33" name="Line 7"/>
              <p:cNvSpPr>
                <a:spLocks noChangeShapeType="1"/>
              </p:cNvSpPr>
              <p:nvPr/>
            </p:nvSpPr>
            <p:spPr bwMode="auto">
              <a:xfrm>
                <a:off x="1506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36" name="Line 8"/>
              <p:cNvSpPr>
                <a:spLocks noChangeShapeType="1"/>
              </p:cNvSpPr>
              <p:nvPr/>
            </p:nvSpPr>
            <p:spPr bwMode="auto">
              <a:xfrm>
                <a:off x="1385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37" name="Line 9"/>
              <p:cNvSpPr>
                <a:spLocks noChangeShapeType="1"/>
              </p:cNvSpPr>
              <p:nvPr/>
            </p:nvSpPr>
            <p:spPr bwMode="auto">
              <a:xfrm>
                <a:off x="1264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39" name="Line 11"/>
              <p:cNvSpPr>
                <a:spLocks noChangeShapeType="1"/>
              </p:cNvSpPr>
              <p:nvPr/>
            </p:nvSpPr>
            <p:spPr bwMode="auto">
              <a:xfrm>
                <a:off x="1022" y="1399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40" name="Line 13"/>
              <p:cNvSpPr>
                <a:spLocks noChangeShapeType="1"/>
              </p:cNvSpPr>
              <p:nvPr/>
            </p:nvSpPr>
            <p:spPr bwMode="auto">
              <a:xfrm>
                <a:off x="780" y="1403"/>
                <a:ext cx="0" cy="89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41" name="Line 14"/>
              <p:cNvSpPr>
                <a:spLocks noChangeShapeType="1"/>
              </p:cNvSpPr>
              <p:nvPr/>
            </p:nvSpPr>
            <p:spPr bwMode="auto">
              <a:xfrm>
                <a:off x="1624" y="1405"/>
                <a:ext cx="0" cy="93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</p:grpSp>
      </p:grpSp>
      <p:grpSp>
        <p:nvGrpSpPr>
          <p:cNvPr id="442" name="Grupo 441"/>
          <p:cNvGrpSpPr/>
          <p:nvPr/>
        </p:nvGrpSpPr>
        <p:grpSpPr>
          <a:xfrm>
            <a:off x="7555111" y="1614593"/>
            <a:ext cx="1404000" cy="157163"/>
            <a:chOff x="1368848" y="2191231"/>
            <a:chExt cx="1536700" cy="157163"/>
          </a:xfrm>
        </p:grpSpPr>
        <p:sp>
          <p:nvSpPr>
            <p:cNvPr id="444" name="Line 6"/>
            <p:cNvSpPr>
              <a:spLocks noChangeShapeType="1"/>
            </p:cNvSpPr>
            <p:nvPr/>
          </p:nvSpPr>
          <p:spPr bwMode="auto">
            <a:xfrm>
              <a:off x="1747244" y="2195843"/>
              <a:ext cx="0" cy="147638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445" name="Line 6"/>
            <p:cNvSpPr>
              <a:spLocks noChangeShapeType="1"/>
            </p:cNvSpPr>
            <p:nvPr/>
          </p:nvSpPr>
          <p:spPr bwMode="auto">
            <a:xfrm>
              <a:off x="2116607" y="2195843"/>
              <a:ext cx="0" cy="147638"/>
            </a:xfrm>
            <a:prstGeom prst="line">
              <a:avLst/>
            </a:prstGeom>
            <a:noFill/>
            <a:ln w="206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grpSp>
          <p:nvGrpSpPr>
            <p:cNvPr id="446" name="Group 4"/>
            <p:cNvGrpSpPr>
              <a:grpSpLocks noChangeAspect="1"/>
            </p:cNvGrpSpPr>
            <p:nvPr/>
          </p:nvGrpSpPr>
          <p:grpSpPr bwMode="auto">
            <a:xfrm>
              <a:off x="1368848" y="2191231"/>
              <a:ext cx="1536700" cy="157163"/>
              <a:chOff x="659" y="1399"/>
              <a:chExt cx="968" cy="99"/>
            </a:xfrm>
          </p:grpSpPr>
          <p:sp>
            <p:nvSpPr>
              <p:cNvPr id="447" name="Line 5"/>
              <p:cNvSpPr>
                <a:spLocks noChangeShapeType="1"/>
              </p:cNvSpPr>
              <p:nvPr/>
            </p:nvSpPr>
            <p:spPr bwMode="auto">
              <a:xfrm>
                <a:off x="659" y="1498"/>
                <a:ext cx="968" cy="0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48" name="Line 6"/>
              <p:cNvSpPr>
                <a:spLocks noChangeShapeType="1"/>
              </p:cNvSpPr>
              <p:nvPr/>
            </p:nvSpPr>
            <p:spPr bwMode="auto">
              <a:xfrm>
                <a:off x="659" y="1405"/>
                <a:ext cx="0" cy="93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49" name="Line 7"/>
              <p:cNvSpPr>
                <a:spLocks noChangeShapeType="1"/>
              </p:cNvSpPr>
              <p:nvPr/>
            </p:nvSpPr>
            <p:spPr bwMode="auto">
              <a:xfrm>
                <a:off x="1506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50" name="Line 8"/>
              <p:cNvSpPr>
                <a:spLocks noChangeShapeType="1"/>
              </p:cNvSpPr>
              <p:nvPr/>
            </p:nvSpPr>
            <p:spPr bwMode="auto">
              <a:xfrm>
                <a:off x="1385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51" name="Line 9"/>
              <p:cNvSpPr>
                <a:spLocks noChangeShapeType="1"/>
              </p:cNvSpPr>
              <p:nvPr/>
            </p:nvSpPr>
            <p:spPr bwMode="auto">
              <a:xfrm>
                <a:off x="1264" y="1405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52" name="Line 11"/>
              <p:cNvSpPr>
                <a:spLocks noChangeShapeType="1"/>
              </p:cNvSpPr>
              <p:nvPr/>
            </p:nvSpPr>
            <p:spPr bwMode="auto">
              <a:xfrm>
                <a:off x="1022" y="1399"/>
                <a:ext cx="0" cy="93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53" name="Line 13"/>
              <p:cNvSpPr>
                <a:spLocks noChangeShapeType="1"/>
              </p:cNvSpPr>
              <p:nvPr/>
            </p:nvSpPr>
            <p:spPr bwMode="auto">
              <a:xfrm>
                <a:off x="780" y="1403"/>
                <a:ext cx="0" cy="89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  <p:sp>
            <p:nvSpPr>
              <p:cNvPr id="454" name="Line 14"/>
              <p:cNvSpPr>
                <a:spLocks noChangeShapeType="1"/>
              </p:cNvSpPr>
              <p:nvPr/>
            </p:nvSpPr>
            <p:spPr bwMode="auto">
              <a:xfrm>
                <a:off x="1624" y="1405"/>
                <a:ext cx="0" cy="93"/>
              </a:xfrm>
              <a:prstGeom prst="line">
                <a:avLst/>
              </a:prstGeom>
              <a:noFill/>
              <a:ln w="2063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MX"/>
              </a:p>
            </p:txBody>
          </p:sp>
        </p:grpSp>
      </p:grpSp>
      <p:cxnSp>
        <p:nvCxnSpPr>
          <p:cNvPr id="455" name="Conector recto 454"/>
          <p:cNvCxnSpPr/>
          <p:nvPr/>
        </p:nvCxnSpPr>
        <p:spPr bwMode="auto">
          <a:xfrm>
            <a:off x="2007539" y="5050260"/>
            <a:ext cx="0" cy="54521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457" name="Rectángulo 456"/>
          <p:cNvSpPr/>
          <p:nvPr/>
        </p:nvSpPr>
        <p:spPr>
          <a:xfrm>
            <a:off x="1153007" y="5011713"/>
            <a:ext cx="899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MX" sz="600" dirty="0">
                <a:cs typeface="Arial" panose="020B0604020202020204" pitchFamily="34" charset="0"/>
              </a:rPr>
              <a:t>POSICIÓN LIBREMENTE </a:t>
            </a:r>
            <a:r>
              <a:rPr lang="es-MX" sz="600" dirty="0" smtClean="0">
                <a:cs typeface="Arial" panose="020B0604020202020204" pitchFamily="34" charset="0"/>
              </a:rPr>
              <a:t>ELEGIDA POR LA USUARIA</a:t>
            </a:r>
            <a:endParaRPr lang="es-MX" sz="600" dirty="0">
              <a:cs typeface="Arial" panose="020B0604020202020204" pitchFamily="34" charset="0"/>
            </a:endParaRPr>
          </a:p>
        </p:txBody>
      </p:sp>
      <p:cxnSp>
        <p:nvCxnSpPr>
          <p:cNvPr id="459" name="Conector recto 458"/>
          <p:cNvCxnSpPr/>
          <p:nvPr/>
        </p:nvCxnSpPr>
        <p:spPr bwMode="auto">
          <a:xfrm flipH="1">
            <a:off x="1385421" y="5726159"/>
            <a:ext cx="1" cy="6121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460" name="Rectangle 297"/>
          <p:cNvSpPr>
            <a:spLocks noChangeArrowheads="1"/>
          </p:cNvSpPr>
          <p:nvPr/>
        </p:nvSpPr>
        <p:spPr bwMode="auto">
          <a:xfrm>
            <a:off x="-126212" y="1407175"/>
            <a:ext cx="3726398" cy="24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s-ES_tradnl" altLang="es-MX" sz="900" dirty="0"/>
              <a:t>  LA FAMILIA DECLARA PERTENECER </a:t>
            </a:r>
            <a:r>
              <a:rPr lang="es-ES_tradnl" altLang="es-MX" sz="900" dirty="0" smtClean="0"/>
              <a:t>A </a:t>
            </a:r>
            <a:r>
              <a:rPr lang="es-ES_tradnl" altLang="es-MX" sz="900" dirty="0"/>
              <a:t>UN PUEBLO </a:t>
            </a:r>
            <a:r>
              <a:rPr lang="es-ES_tradnl" altLang="es-MX" sz="900" dirty="0" smtClean="0"/>
              <a:t>INDÍGENA</a:t>
            </a:r>
            <a:endParaRPr lang="es-ES_tradnl" altLang="es-MX" sz="900" dirty="0"/>
          </a:p>
        </p:txBody>
      </p:sp>
      <p:grpSp>
        <p:nvGrpSpPr>
          <p:cNvPr id="461" name="Grupo 460"/>
          <p:cNvGrpSpPr/>
          <p:nvPr/>
        </p:nvGrpSpPr>
        <p:grpSpPr>
          <a:xfrm>
            <a:off x="3773387" y="1409501"/>
            <a:ext cx="985869" cy="230832"/>
            <a:chOff x="3480603" y="1500513"/>
            <a:chExt cx="985869" cy="230832"/>
          </a:xfrm>
        </p:grpSpPr>
        <p:sp>
          <p:nvSpPr>
            <p:cNvPr id="462" name="CuadroTexto 461"/>
            <p:cNvSpPr txBox="1"/>
            <p:nvPr/>
          </p:nvSpPr>
          <p:spPr>
            <a:xfrm>
              <a:off x="3480603" y="1500513"/>
              <a:ext cx="29367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900" dirty="0" smtClean="0"/>
                <a:t>SÍ</a:t>
              </a:r>
              <a:endParaRPr lang="es-MX" sz="900" dirty="0"/>
            </a:p>
          </p:txBody>
        </p:sp>
        <p:sp>
          <p:nvSpPr>
            <p:cNvPr id="463" name="CuadroTexto 462"/>
            <p:cNvSpPr txBox="1"/>
            <p:nvPr/>
          </p:nvSpPr>
          <p:spPr>
            <a:xfrm>
              <a:off x="3975124" y="1500513"/>
              <a:ext cx="35779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900" dirty="0" smtClean="0"/>
                <a:t>NO</a:t>
              </a:r>
              <a:endParaRPr lang="es-MX" sz="900" dirty="0"/>
            </a:p>
          </p:txBody>
        </p:sp>
        <p:sp>
          <p:nvSpPr>
            <p:cNvPr id="465" name="Rectángulo 464"/>
            <p:cNvSpPr/>
            <p:nvPr/>
          </p:nvSpPr>
          <p:spPr bwMode="auto">
            <a:xfrm>
              <a:off x="3753129" y="1521657"/>
              <a:ext cx="174032" cy="17403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  <p:sp>
          <p:nvSpPr>
            <p:cNvPr id="466" name="Rectángulo 465"/>
            <p:cNvSpPr/>
            <p:nvPr/>
          </p:nvSpPr>
          <p:spPr bwMode="auto">
            <a:xfrm>
              <a:off x="4292440" y="1520966"/>
              <a:ext cx="174032" cy="17403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 Box 134"/>
          <p:cNvSpPr txBox="1">
            <a:spLocks noChangeArrowheads="1"/>
          </p:cNvSpPr>
          <p:nvPr/>
        </p:nvSpPr>
        <p:spPr bwMode="auto">
          <a:xfrm>
            <a:off x="35157" y="2291649"/>
            <a:ext cx="1491372" cy="121571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 smtClean="0"/>
              <a:t>CLAVES DE LA PERSONA QUE BRINDA EL ACOMPAÑAMIENTO</a:t>
            </a:r>
            <a:endParaRPr lang="es-ES_tradnl" altLang="es-MX" sz="700" dirty="0" smtClean="0"/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PAREJA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FAMILIAR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MADRINA/PADRINO OBSTÉTRICO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PARTERA PROFESIONAL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NADIE</a:t>
            </a:r>
          </a:p>
        </p:txBody>
      </p:sp>
      <p:sp>
        <p:nvSpPr>
          <p:cNvPr id="4098" name="Rectangle 70"/>
          <p:cNvSpPr>
            <a:spLocks noChangeArrowheads="1"/>
          </p:cNvSpPr>
          <p:nvPr/>
        </p:nvSpPr>
        <p:spPr bwMode="auto">
          <a:xfrm>
            <a:off x="0" y="6691313"/>
            <a:ext cx="8001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_tradnl" altLang="es-MX" sz="800" b="1"/>
              <a:t>REVERSO</a:t>
            </a:r>
          </a:p>
        </p:txBody>
      </p:sp>
      <p:sp>
        <p:nvSpPr>
          <p:cNvPr id="4099" name="Text Box 91"/>
          <p:cNvSpPr txBox="1">
            <a:spLocks noChangeArrowheads="1"/>
          </p:cNvSpPr>
          <p:nvPr/>
        </p:nvSpPr>
        <p:spPr bwMode="auto">
          <a:xfrm>
            <a:off x="0" y="567072"/>
            <a:ext cx="95091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/>
              <a:t>OBSERVACIONES</a:t>
            </a:r>
            <a:endParaRPr lang="es-ES_tradnl" altLang="es-MX" dirty="0"/>
          </a:p>
        </p:txBody>
      </p:sp>
      <p:sp>
        <p:nvSpPr>
          <p:cNvPr id="4102" name="Line 114"/>
          <p:cNvSpPr>
            <a:spLocks noChangeShapeType="1"/>
          </p:cNvSpPr>
          <p:nvPr/>
        </p:nvSpPr>
        <p:spPr bwMode="auto">
          <a:xfrm>
            <a:off x="0" y="815935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103" name="Line 115"/>
          <p:cNvSpPr>
            <a:spLocks noChangeShapeType="1"/>
          </p:cNvSpPr>
          <p:nvPr/>
        </p:nvSpPr>
        <p:spPr bwMode="auto">
          <a:xfrm>
            <a:off x="0" y="991195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104" name="Line 116"/>
          <p:cNvSpPr>
            <a:spLocks noChangeShapeType="1"/>
          </p:cNvSpPr>
          <p:nvPr/>
        </p:nvSpPr>
        <p:spPr bwMode="auto">
          <a:xfrm>
            <a:off x="0" y="1174075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105" name="Line 117"/>
          <p:cNvSpPr>
            <a:spLocks noChangeShapeType="1"/>
          </p:cNvSpPr>
          <p:nvPr/>
        </p:nvSpPr>
        <p:spPr bwMode="auto">
          <a:xfrm>
            <a:off x="0" y="1364575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106" name="Line 118"/>
          <p:cNvSpPr>
            <a:spLocks noChangeShapeType="1"/>
          </p:cNvSpPr>
          <p:nvPr/>
        </p:nvSpPr>
        <p:spPr bwMode="auto">
          <a:xfrm>
            <a:off x="0" y="1573334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107" name="Line 119"/>
          <p:cNvSpPr>
            <a:spLocks noChangeShapeType="1"/>
          </p:cNvSpPr>
          <p:nvPr/>
        </p:nvSpPr>
        <p:spPr bwMode="auto">
          <a:xfrm>
            <a:off x="0" y="1730335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120" name="Text Box 133"/>
          <p:cNvSpPr txBox="1">
            <a:spLocks noChangeArrowheads="1"/>
          </p:cNvSpPr>
          <p:nvPr/>
        </p:nvSpPr>
        <p:spPr bwMode="auto">
          <a:xfrm>
            <a:off x="6000752" y="4845950"/>
            <a:ext cx="2940048" cy="17666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190500" indent="-1905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>
              <a:spcBef>
                <a:spcPct val="20000"/>
              </a:spcBef>
            </a:pPr>
            <a:r>
              <a:rPr lang="es-MX" altLang="es-MX" sz="800" b="1" dirty="0" smtClean="0">
                <a:cs typeface="Arial" panose="020B0604020202020204" pitchFamily="34" charset="0"/>
              </a:rPr>
              <a:t>SIGNOS </a:t>
            </a:r>
            <a:r>
              <a:rPr lang="es-MX" altLang="es-MX" sz="800" b="1" dirty="0">
                <a:cs typeface="Arial" panose="020B0604020202020204" pitchFamily="34" charset="0"/>
              </a:rPr>
              <a:t>Y SÍNTOMAS DE ALARMA EN EL PUERPERIO: </a:t>
            </a:r>
          </a:p>
          <a:p>
            <a:pPr marL="177800" indent="-177800">
              <a:spcBef>
                <a:spcPct val="20000"/>
              </a:spcBef>
            </a:pPr>
            <a:r>
              <a:rPr lang="es-MX" altLang="es-MX" sz="700" dirty="0" smtClean="0">
                <a:cs typeface="Arial" panose="020B0604020202020204" pitchFamily="34" charset="0"/>
              </a:rPr>
              <a:t>0.	NINGUNO</a:t>
            </a:r>
          </a:p>
          <a:p>
            <a:pPr marL="177800" indent="-177800">
              <a:spcBef>
                <a:spcPct val="20000"/>
              </a:spcBef>
            </a:pPr>
            <a:r>
              <a:rPr lang="es-MX" altLang="es-MX" sz="700" dirty="0" smtClean="0">
                <a:cs typeface="Arial" panose="020B0604020202020204" pitchFamily="34" charset="0"/>
              </a:rPr>
              <a:t>1.	LOQUIOS FÉTIDOS</a:t>
            </a:r>
          </a:p>
          <a:p>
            <a:pPr marL="177800" indent="-177800">
              <a:spcBef>
                <a:spcPct val="20000"/>
              </a:spcBef>
            </a:pPr>
            <a:r>
              <a:rPr lang="es-MX" altLang="es-MX" sz="700" dirty="0" smtClean="0">
                <a:cs typeface="Arial" panose="020B0604020202020204" pitchFamily="34" charset="0"/>
              </a:rPr>
              <a:t>2.	HEMORRAGIA</a:t>
            </a:r>
          </a:p>
          <a:p>
            <a:pPr marL="177800" indent="-177800">
              <a:spcBef>
                <a:spcPct val="20000"/>
              </a:spcBef>
            </a:pPr>
            <a:r>
              <a:rPr lang="es-MX" altLang="es-MX" sz="700" dirty="0" smtClean="0">
                <a:cs typeface="Arial" panose="020B0604020202020204" pitchFamily="34" charset="0"/>
              </a:rPr>
              <a:t>3.	FIEBRE (38 GRADOS O MÁS)</a:t>
            </a:r>
          </a:p>
          <a:p>
            <a:pPr marL="177800" indent="-177800">
              <a:spcBef>
                <a:spcPct val="20000"/>
              </a:spcBef>
            </a:pPr>
            <a:r>
              <a:rPr lang="es-MX" altLang="es-MX" sz="700" dirty="0" smtClean="0">
                <a:cs typeface="Arial" panose="020B0604020202020204" pitchFamily="34" charset="0"/>
              </a:rPr>
              <a:t>4.	HIPERTENSIÓN</a:t>
            </a:r>
          </a:p>
          <a:p>
            <a:pPr marL="177800" indent="-177800">
              <a:spcBef>
                <a:spcPct val="20000"/>
              </a:spcBef>
            </a:pPr>
            <a:r>
              <a:rPr lang="es-MX" altLang="es-MX" sz="700" dirty="0" smtClean="0">
                <a:cs typeface="Arial" panose="020B0604020202020204" pitchFamily="34" charset="0"/>
              </a:rPr>
              <a:t>5.	DIFICULTAD </a:t>
            </a:r>
            <a:r>
              <a:rPr lang="es-MX" altLang="es-MX" sz="700" dirty="0">
                <a:cs typeface="Arial" panose="020B0604020202020204" pitchFamily="34" charset="0"/>
              </a:rPr>
              <a:t>PARA RESPIRAR, </a:t>
            </a:r>
            <a:endParaRPr lang="es-MX" altLang="es-MX" sz="700" dirty="0" smtClean="0">
              <a:cs typeface="Arial" panose="020B0604020202020204" pitchFamily="34" charset="0"/>
            </a:endParaRPr>
          </a:p>
          <a:p>
            <a:pPr marL="177800" indent="-177800">
              <a:spcBef>
                <a:spcPct val="20000"/>
              </a:spcBef>
            </a:pPr>
            <a:r>
              <a:rPr lang="es-MX" altLang="es-MX" sz="700" dirty="0" smtClean="0">
                <a:cs typeface="Arial" panose="020B0604020202020204" pitchFamily="34" charset="0"/>
              </a:rPr>
              <a:t>6.	DEHISCENCIA</a:t>
            </a:r>
          </a:p>
          <a:p>
            <a:pPr marL="177800" indent="-177800">
              <a:spcBef>
                <a:spcPct val="20000"/>
              </a:spcBef>
            </a:pPr>
            <a:r>
              <a:rPr lang="es-MX" altLang="es-MX" sz="700" dirty="0" smtClean="0">
                <a:cs typeface="Arial" panose="020B0604020202020204" pitchFamily="34" charset="0"/>
              </a:rPr>
              <a:t>7.	CEFALEA INTENSA</a:t>
            </a:r>
          </a:p>
          <a:p>
            <a:pPr marL="177800" indent="-177800">
              <a:spcBef>
                <a:spcPct val="20000"/>
              </a:spcBef>
            </a:pPr>
            <a:r>
              <a:rPr lang="es-MX" altLang="es-MX" sz="700" dirty="0" smtClean="0">
                <a:cs typeface="Arial" panose="020B0604020202020204" pitchFamily="34" charset="0"/>
              </a:rPr>
              <a:t>8.	ICTERICIA</a:t>
            </a:r>
          </a:p>
          <a:p>
            <a:pPr marL="177800" indent="-177800">
              <a:spcBef>
                <a:spcPct val="20000"/>
              </a:spcBef>
            </a:pPr>
            <a:r>
              <a:rPr lang="es-MX" altLang="es-MX" sz="700" dirty="0" smtClean="0">
                <a:cs typeface="Arial" panose="020B0604020202020204" pitchFamily="34" charset="0"/>
              </a:rPr>
              <a:t>9.	CONVULSIONES</a:t>
            </a:r>
          </a:p>
          <a:p>
            <a:pPr marL="177800" indent="-177800">
              <a:spcBef>
                <a:spcPct val="20000"/>
              </a:spcBef>
            </a:pPr>
            <a:r>
              <a:rPr lang="es-MX" altLang="es-MX" sz="700" dirty="0" smtClean="0">
                <a:cs typeface="Arial" panose="020B0604020202020204" pitchFamily="34" charset="0"/>
              </a:rPr>
              <a:t>10.	DOLOR PÉLVICO</a:t>
            </a:r>
          </a:p>
          <a:p>
            <a:pPr marL="177800" indent="-177800">
              <a:spcBef>
                <a:spcPct val="20000"/>
              </a:spcBef>
            </a:pPr>
            <a:r>
              <a:rPr lang="es-MX" altLang="es-MX" sz="700" dirty="0" smtClean="0">
                <a:cs typeface="Arial" panose="020B0604020202020204" pitchFamily="34" charset="0"/>
              </a:rPr>
              <a:t>11.	OTROS</a:t>
            </a:r>
            <a:endParaRPr lang="es-ES_tradnl" altLang="es-MX" sz="700" dirty="0">
              <a:cs typeface="Arial" panose="020B0604020202020204" pitchFamily="34" charset="0"/>
            </a:endParaRPr>
          </a:p>
        </p:txBody>
      </p:sp>
      <p:sp>
        <p:nvSpPr>
          <p:cNvPr id="4121" name="Text Box 134"/>
          <p:cNvSpPr txBox="1">
            <a:spLocks noChangeArrowheads="1"/>
          </p:cNvSpPr>
          <p:nvPr/>
        </p:nvSpPr>
        <p:spPr bwMode="auto">
          <a:xfrm>
            <a:off x="3248259" y="4489403"/>
            <a:ext cx="2619142" cy="15019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CLAVES </a:t>
            </a:r>
            <a:r>
              <a:rPr lang="es-ES_tradnl" altLang="es-MX" sz="800" b="1" dirty="0" smtClean="0"/>
              <a:t>DE LA O EL AGENTE </a:t>
            </a:r>
            <a:r>
              <a:rPr lang="es-ES_tradnl" altLang="es-MX" sz="800" b="1" dirty="0"/>
              <a:t>QUE PROPORCIONA LA </a:t>
            </a:r>
            <a:r>
              <a:rPr lang="es-ES_tradnl" altLang="es-MX" sz="800" b="1" dirty="0" smtClean="0"/>
              <a:t>ATENCIÓN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BRIGADISTA O PROMOTOR DE SALUD MATERNA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PROMOTOR DE SALUD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AUXILIAR </a:t>
            </a:r>
            <a:r>
              <a:rPr lang="es-ES_tradnl" altLang="es-MX" sz="700" dirty="0"/>
              <a:t>DE SALUD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ENFERMER</a:t>
            </a:r>
            <a:r>
              <a:rPr lang="es-ES_tradnl" altLang="es-MX" sz="700" dirty="0"/>
              <a:t>Í</a:t>
            </a:r>
            <a:r>
              <a:rPr lang="es-ES_tradnl" altLang="es-MX" sz="700" dirty="0" smtClean="0"/>
              <a:t>A</a:t>
            </a:r>
            <a:endParaRPr lang="es-ES_tradnl" altLang="es-MX" sz="700" dirty="0"/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PARTERÍA PROFESIONAL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SUPERVISOR(A) DE AUXILIARES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MÉDICA(O) GENERAL O PASANTE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MÉDICA(O) DE UNIDAD MÓVIL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OTROS</a:t>
            </a:r>
            <a:endParaRPr lang="es-ES" altLang="es-MX" dirty="0"/>
          </a:p>
        </p:txBody>
      </p:sp>
      <p:sp>
        <p:nvSpPr>
          <p:cNvPr id="3" name="Rectángulo 2"/>
          <p:cNvSpPr/>
          <p:nvPr/>
        </p:nvSpPr>
        <p:spPr>
          <a:xfrm>
            <a:off x="-14373" y="6077597"/>
            <a:ext cx="605703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900" b="1" dirty="0" smtClean="0"/>
              <a:t>Reglamento de la Ley General de Salud,</a:t>
            </a:r>
            <a:r>
              <a:rPr lang="es-MX" sz="900" dirty="0" smtClean="0"/>
              <a:t> </a:t>
            </a:r>
            <a:r>
              <a:rPr lang="es-MX" sz="900" b="1" dirty="0" smtClean="0"/>
              <a:t>Artículo 110. </a:t>
            </a:r>
            <a:r>
              <a:rPr lang="es-MX" sz="900" b="1" u="sng" dirty="0" smtClean="0">
                <a:latin typeface="Montserrat" panose="00000500000000000000" pitchFamily="2" charset="0"/>
                <a:ea typeface="Calibri" panose="020F0502020204030204" pitchFamily="34" charset="0"/>
                <a:cs typeface="ArialMT"/>
              </a:rPr>
              <a:t>Prescribir </a:t>
            </a:r>
            <a:r>
              <a:rPr lang="es-MX" sz="900" b="1" u="sng" dirty="0">
                <a:latin typeface="Montserrat" panose="00000500000000000000" pitchFamily="2" charset="0"/>
                <a:ea typeface="Calibri" panose="020F0502020204030204" pitchFamily="34" charset="0"/>
                <a:cs typeface="ArialMT"/>
              </a:rPr>
              <a:t>los medicamentos</a:t>
            </a:r>
            <a:r>
              <a:rPr lang="es-MX" sz="900" dirty="0">
                <a:latin typeface="Montserrat" panose="00000500000000000000" pitchFamily="2" charset="0"/>
                <a:ea typeface="Calibri" panose="020F0502020204030204" pitchFamily="34" charset="0"/>
                <a:cs typeface="ArialMT"/>
              </a:rPr>
              <a:t> que en esos casos se requieran de acuerdo a </a:t>
            </a:r>
            <a:r>
              <a:rPr lang="es-MX" sz="900" dirty="0" smtClean="0">
                <a:latin typeface="Montserrat" panose="00000500000000000000" pitchFamily="2" charset="0"/>
                <a:ea typeface="Calibri" panose="020F0502020204030204" pitchFamily="34" charset="0"/>
                <a:cs typeface="ArialMT"/>
              </a:rPr>
              <a:t>la </a:t>
            </a:r>
            <a:r>
              <a:rPr lang="es-MX" sz="900" dirty="0" smtClean="0">
                <a:latin typeface="Montserrat"/>
                <a:ea typeface="Montserrat"/>
                <a:cs typeface="Montserrat"/>
                <a:sym typeface="Montserrat"/>
              </a:rPr>
              <a:t>Norma </a:t>
            </a:r>
            <a:r>
              <a:rPr lang="es-MX" sz="900" dirty="0">
                <a:latin typeface="Montserrat"/>
                <a:ea typeface="Montserrat"/>
                <a:cs typeface="Montserrat"/>
                <a:sym typeface="Montserrat"/>
              </a:rPr>
              <a:t>Oficial Mexicana 007-SSA2-2016 Para la atención de la mujer durante el embarazo, parto y puerperio, y de la persona recién nacida </a:t>
            </a:r>
            <a:r>
              <a:rPr lang="es-MX" sz="900" dirty="0" smtClean="0">
                <a:latin typeface="Montserrat" panose="00000500000000000000" pitchFamily="2" charset="0"/>
                <a:ea typeface="Calibri" panose="020F0502020204030204" pitchFamily="34" charset="0"/>
                <a:cs typeface="ArialMT"/>
              </a:rPr>
              <a:t>que </a:t>
            </a:r>
            <a:r>
              <a:rPr lang="es-MX" sz="900" dirty="0">
                <a:latin typeface="Montserrat" panose="00000500000000000000" pitchFamily="2" charset="0"/>
                <a:ea typeface="Calibri" panose="020F0502020204030204" pitchFamily="34" charset="0"/>
                <a:cs typeface="ArialMT"/>
              </a:rPr>
              <a:t>para dicho fin emita la </a:t>
            </a:r>
            <a:r>
              <a:rPr lang="es-MX" sz="900" dirty="0" smtClean="0">
                <a:latin typeface="Montserrat" panose="00000500000000000000" pitchFamily="2" charset="0"/>
                <a:ea typeface="Calibri" panose="020F0502020204030204" pitchFamily="34" charset="0"/>
                <a:cs typeface="ArialMT"/>
              </a:rPr>
              <a:t>Secretaría.</a:t>
            </a:r>
          </a:p>
        </p:txBody>
      </p:sp>
      <p:sp>
        <p:nvSpPr>
          <p:cNvPr id="69" name="Text Box 134"/>
          <p:cNvSpPr txBox="1">
            <a:spLocks noChangeArrowheads="1"/>
          </p:cNvSpPr>
          <p:nvPr/>
        </p:nvSpPr>
        <p:spPr bwMode="auto">
          <a:xfrm>
            <a:off x="1579679" y="2286503"/>
            <a:ext cx="1380751" cy="126188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 smtClean="0"/>
              <a:t>CLAVES TIPO DE TRASLADO</a:t>
            </a:r>
            <a:endParaRPr lang="es-ES_tradnl" altLang="es-MX" sz="800" b="1" dirty="0"/>
          </a:p>
          <a:p>
            <a:endParaRPr lang="es-ES_tradnl" altLang="es-MX" sz="400" b="1" dirty="0"/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AMBULANCIA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VEHÍCULO PARTICULAR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TRANSPORTE AME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TRANSPORTE PÚBLICO</a:t>
            </a:r>
            <a:endParaRPr lang="es-ES" altLang="es-MX" dirty="0" smtClean="0"/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" altLang="es-MX" sz="700" dirty="0" smtClean="0"/>
              <a:t>AMBULANCIA AÉREA</a:t>
            </a:r>
            <a:endParaRPr lang="es-ES_tradnl" altLang="es-MX" sz="700" dirty="0" smtClean="0"/>
          </a:p>
        </p:txBody>
      </p:sp>
      <p:sp>
        <p:nvSpPr>
          <p:cNvPr id="71" name="Line 114"/>
          <p:cNvSpPr>
            <a:spLocks noChangeShapeType="1"/>
          </p:cNvSpPr>
          <p:nvPr/>
        </p:nvSpPr>
        <p:spPr bwMode="auto">
          <a:xfrm>
            <a:off x="0" y="1903206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72" name="Line 115"/>
          <p:cNvSpPr>
            <a:spLocks noChangeShapeType="1"/>
          </p:cNvSpPr>
          <p:nvPr/>
        </p:nvSpPr>
        <p:spPr bwMode="auto">
          <a:xfrm>
            <a:off x="0" y="2078466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73" name="Line 116"/>
          <p:cNvSpPr>
            <a:spLocks noChangeShapeType="1"/>
          </p:cNvSpPr>
          <p:nvPr/>
        </p:nvSpPr>
        <p:spPr bwMode="auto">
          <a:xfrm>
            <a:off x="0" y="2261346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" name="CuadroTexto 29"/>
          <p:cNvSpPr txBox="1"/>
          <p:nvPr/>
        </p:nvSpPr>
        <p:spPr>
          <a:xfrm>
            <a:off x="5489397" y="2291649"/>
            <a:ext cx="2048688" cy="10002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800" b="1" dirty="0" smtClean="0"/>
              <a:t>CLAVES DE MEDICAMENTOS DEL CUADRO BÁSICO PARA MÉDICOS</a:t>
            </a:r>
          </a:p>
          <a:p>
            <a:pPr marL="85725" lvl="0" indent="-85725">
              <a:spcAft>
                <a:spcPts val="0"/>
              </a:spcAft>
              <a:buFont typeface="+mj-lt"/>
              <a:buAutoNum type="arabicPeriod"/>
            </a:pPr>
            <a:r>
              <a:rPr lang="es-MX" sz="700" dirty="0">
                <a:ea typeface="Times New Roman" panose="02020603050405020304" pitchFamily="18" charset="0"/>
                <a:cs typeface="Arial" panose="020B0604020202020204" pitchFamily="34" charset="0"/>
              </a:rPr>
              <a:t>ACETAMINOFÉN </a:t>
            </a:r>
            <a:r>
              <a:rPr lang="es-MX" sz="7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TABLETAS </a:t>
            </a:r>
            <a:endParaRPr lang="es-MX" sz="7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5725" lvl="0" indent="-85725">
              <a:spcAft>
                <a:spcPts val="0"/>
              </a:spcAft>
              <a:buFont typeface="+mj-lt"/>
              <a:buAutoNum type="arabicPeriod"/>
            </a:pPr>
            <a:r>
              <a:rPr lang="es-MX" sz="700" dirty="0">
                <a:ea typeface="Times New Roman" panose="02020603050405020304" pitchFamily="18" charset="0"/>
                <a:cs typeface="Arial" panose="020B0604020202020204" pitchFamily="34" charset="0"/>
              </a:rPr>
              <a:t>PASTA LASSAR</a:t>
            </a:r>
          </a:p>
          <a:p>
            <a:pPr marL="85725" lvl="0" indent="-85725">
              <a:spcAft>
                <a:spcPts val="0"/>
              </a:spcAft>
              <a:buFont typeface="+mj-lt"/>
              <a:buAutoNum type="arabicPeriod"/>
            </a:pPr>
            <a:r>
              <a:rPr lang="es-MX" sz="700" dirty="0">
                <a:ea typeface="Times New Roman" panose="02020603050405020304" pitchFamily="18" charset="0"/>
                <a:cs typeface="Arial" panose="020B0604020202020204" pitchFamily="34" charset="0"/>
              </a:rPr>
              <a:t>BENZOATO DE BENCILO, EMULSIÓN </a:t>
            </a:r>
          </a:p>
          <a:p>
            <a:pPr marL="85725" lvl="0" indent="-85725">
              <a:spcAft>
                <a:spcPts val="0"/>
              </a:spcAft>
              <a:buFont typeface="+mj-lt"/>
              <a:buAutoNum type="arabicPeriod"/>
            </a:pPr>
            <a:r>
              <a:rPr lang="es-MX" sz="700" dirty="0">
                <a:ea typeface="Times New Roman" panose="02020603050405020304" pitchFamily="18" charset="0"/>
                <a:cs typeface="Arial" panose="020B0604020202020204" pitchFamily="34" charset="0"/>
              </a:rPr>
              <a:t>DEXTROMETORFAN, JARABE </a:t>
            </a:r>
          </a:p>
          <a:p>
            <a:pPr marL="85725" lvl="0" indent="-85725">
              <a:spcAft>
                <a:spcPts val="0"/>
              </a:spcAft>
              <a:buFont typeface="+mj-lt"/>
              <a:buAutoNum type="arabicPeriod"/>
            </a:pPr>
            <a:r>
              <a:rPr lang="es-MX" sz="700" dirty="0">
                <a:ea typeface="Times New Roman" panose="02020603050405020304" pitchFamily="18" charset="0"/>
                <a:cs typeface="Arial" panose="020B0604020202020204" pitchFamily="34" charset="0"/>
              </a:rPr>
              <a:t>CLORANFENICOL SOLUCIÓN OFTÁLMICA </a:t>
            </a:r>
          </a:p>
          <a:p>
            <a:endParaRPr lang="es-MX" sz="800" b="1" dirty="0"/>
          </a:p>
        </p:txBody>
      </p:sp>
      <p:sp>
        <p:nvSpPr>
          <p:cNvPr id="32" name="Text Box 134"/>
          <p:cNvSpPr txBox="1">
            <a:spLocks noChangeArrowheads="1"/>
          </p:cNvSpPr>
          <p:nvPr/>
        </p:nvSpPr>
        <p:spPr bwMode="auto">
          <a:xfrm>
            <a:off x="3248258" y="3423405"/>
            <a:ext cx="2619143" cy="877163"/>
          </a:xfrm>
          <a:prstGeom prst="rect">
            <a:avLst/>
          </a:prstGeom>
          <a:ln w="12700"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CLAVES </a:t>
            </a:r>
            <a:r>
              <a:rPr lang="es-ES_tradnl" altLang="es-MX" sz="800" b="1" dirty="0" smtClean="0"/>
              <a:t>DE REFERENCIA</a:t>
            </a:r>
          </a:p>
          <a:p>
            <a:pPr algn="ctr"/>
            <a:endParaRPr lang="es-ES_tradnl" altLang="es-MX" sz="800" b="1" dirty="0"/>
          </a:p>
          <a:p>
            <a:pPr marL="177800" indent="-177800">
              <a:buAutoNum type="arabicPeriod"/>
            </a:pPr>
            <a:r>
              <a:rPr lang="es-ES_tradnl" altLang="es-MX" sz="700" dirty="0" smtClean="0"/>
              <a:t>UNIDAD DE SALUD CERCANA</a:t>
            </a:r>
          </a:p>
          <a:p>
            <a:pPr marL="177800" indent="-177800">
              <a:buAutoNum type="arabicPeriod"/>
            </a:pPr>
            <a:r>
              <a:rPr lang="es-ES_tradnl" altLang="es-MX" sz="700" dirty="0" smtClean="0"/>
              <a:t>CENTRO DE SALUD CON SERVICIOS AMPLIADOS</a:t>
            </a:r>
          </a:p>
          <a:p>
            <a:pPr marL="177800" indent="-177800">
              <a:buAutoNum type="arabicPeriod"/>
            </a:pPr>
            <a:r>
              <a:rPr lang="es-ES_tradnl" altLang="es-MX" sz="700" dirty="0" smtClean="0"/>
              <a:t>HOSPITAL INTEGRAL O COMUNITARIO</a:t>
            </a:r>
          </a:p>
          <a:p>
            <a:pPr marL="177800" indent="-177800">
              <a:buAutoNum type="arabicPeriod"/>
            </a:pPr>
            <a:r>
              <a:rPr lang="es-ES_tradnl" altLang="es-MX" sz="700" dirty="0" smtClean="0"/>
              <a:t>HOSPITAL GENERAL </a:t>
            </a:r>
          </a:p>
          <a:p>
            <a:pPr marL="177800" indent="-177800">
              <a:buAutoNum type="arabicPeriod"/>
            </a:pPr>
            <a:r>
              <a:rPr lang="es-ES_tradnl" altLang="es-MX" sz="700" dirty="0" smtClean="0"/>
              <a:t>HOSPITAL MATERNO INFANTIL</a:t>
            </a:r>
            <a:endParaRPr lang="es-ES_tradnl" altLang="es-MX" sz="700" dirty="0"/>
          </a:p>
        </p:txBody>
      </p:sp>
      <p:sp>
        <p:nvSpPr>
          <p:cNvPr id="35" name="Rectángulo 34"/>
          <p:cNvSpPr/>
          <p:nvPr/>
        </p:nvSpPr>
        <p:spPr>
          <a:xfrm>
            <a:off x="3025010" y="2291649"/>
            <a:ext cx="2392765" cy="100027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s-MX" sz="8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CLAVES DE MEDICAMENTOS DEL CUADRO BÁSICO  PARA </a:t>
            </a:r>
            <a:r>
              <a:rPr lang="es-MX" sz="800" b="1" dirty="0" smtClean="0">
                <a:ea typeface="Times New Roman" panose="02020603050405020304" pitchFamily="18" charset="0"/>
                <a:cs typeface="Arial" panose="020B0604020202020204" pitchFamily="34" charset="0"/>
              </a:rPr>
              <a:t>AUXILIARES</a:t>
            </a:r>
            <a:r>
              <a:rPr lang="es-MX" sz="8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 AUTORIZADOS POR LA SECRETAR</a:t>
            </a:r>
            <a:r>
              <a:rPr lang="es-MX" sz="800" dirty="0" smtClean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Í</a:t>
            </a:r>
            <a:r>
              <a:rPr lang="es-MX" sz="8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A DE SALUD Y </a:t>
            </a:r>
            <a:r>
              <a:rPr lang="es-MX" sz="800" b="1" dirty="0" smtClean="0">
                <a:ea typeface="Times New Roman" panose="02020603050405020304" pitchFamily="18" charset="0"/>
                <a:cs typeface="Arial" panose="020B0604020202020204" pitchFamily="34" charset="0"/>
              </a:rPr>
              <a:t>MÉDICOS</a:t>
            </a:r>
          </a:p>
          <a:p>
            <a:pPr marL="228600" lvl="0" indent="-228600">
              <a:spcAft>
                <a:spcPts val="0"/>
              </a:spcAft>
              <a:buFont typeface="+mj-lt"/>
              <a:buAutoNum type="arabicPeriod"/>
            </a:pPr>
            <a:r>
              <a:rPr lang="es-MX" sz="7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VITAMINA A</a:t>
            </a:r>
          </a:p>
          <a:p>
            <a:pPr marL="228600" lvl="0" indent="-228600">
              <a:spcAft>
                <a:spcPts val="0"/>
              </a:spcAft>
              <a:buFont typeface="+mj-lt"/>
              <a:buAutoNum type="arabicPeriod"/>
            </a:pPr>
            <a:r>
              <a:rPr lang="es-MX" sz="7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PASTA LASSAR</a:t>
            </a:r>
          </a:p>
          <a:p>
            <a:pPr marL="228600" lvl="0" indent="-228600">
              <a:spcAft>
                <a:spcPts val="0"/>
              </a:spcAft>
              <a:buFont typeface="+mj-lt"/>
              <a:buAutoNum type="arabicPeriod"/>
            </a:pPr>
            <a:r>
              <a:rPr lang="es-MX" sz="7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BENZOATO DE </a:t>
            </a:r>
            <a:r>
              <a:rPr lang="es-MX" sz="700" dirty="0">
                <a:ea typeface="Times New Roman" panose="02020603050405020304" pitchFamily="18" charset="0"/>
                <a:cs typeface="Arial" panose="020B0604020202020204" pitchFamily="34" charset="0"/>
              </a:rPr>
              <a:t>BENCILO, EMULSIÓN</a:t>
            </a:r>
            <a:endParaRPr lang="es-MX" sz="700" dirty="0" smtClean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28600" lvl="0" indent="-228600">
              <a:spcAft>
                <a:spcPts val="0"/>
              </a:spcAft>
              <a:buFont typeface="+mj-lt"/>
              <a:buAutoNum type="arabicPeriod"/>
            </a:pPr>
            <a:r>
              <a:rPr lang="es-MX" sz="7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ELECTROLITOS ORALES POLVO, SOBRES</a:t>
            </a:r>
          </a:p>
          <a:p>
            <a:pPr marL="228600" lvl="0" indent="-228600">
              <a:spcAft>
                <a:spcPts val="0"/>
              </a:spcAft>
              <a:buFont typeface="+mj-lt"/>
              <a:buAutoNum type="arabicPeriod"/>
            </a:pPr>
            <a:r>
              <a:rPr lang="es-MX" sz="7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ALIMENTACIÓN COMPLEMENTARIA</a:t>
            </a:r>
            <a:endParaRPr lang="es-MX" sz="700" dirty="0"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 bwMode="auto">
          <a:xfrm>
            <a:off x="35158" y="3693196"/>
            <a:ext cx="3165242" cy="241701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altLang="es-MX" sz="800" b="1" dirty="0"/>
              <a:t>SIGNOS Y SÍNTOMAS EN </a:t>
            </a:r>
            <a:r>
              <a:rPr lang="es-ES_tradnl" altLang="es-MX" sz="800" b="1" dirty="0" smtClean="0"/>
              <a:t>EL EMBARAZO</a:t>
            </a:r>
          </a:p>
          <a:p>
            <a:pPr algn="ctr"/>
            <a:r>
              <a:rPr lang="es-ES_tradnl" altLang="es-MX" sz="800" b="1" dirty="0" smtClean="0"/>
              <a:t>DE </a:t>
            </a:r>
            <a:r>
              <a:rPr lang="es-ES_tradnl" altLang="es-MX" sz="800" b="1" dirty="0"/>
              <a:t>ALTO </a:t>
            </a:r>
            <a:r>
              <a:rPr lang="es-ES_tradnl" altLang="es-MX" sz="800" b="1" dirty="0" smtClean="0"/>
              <a:t>RIESGO: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SANGRADO </a:t>
            </a:r>
            <a:r>
              <a:rPr lang="es-ES_tradnl" altLang="es-MX" sz="700" dirty="0"/>
              <a:t>TRANSVAGINAL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HINCHAZÓN (EDEMA DE PIES Y CARA)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PRESIÓN ARTERIAL ALTA (140/90 Ó MÁS)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AUSENCIA DE MOVIMIENTOS FETALES DESPUÉS DEL 6° MES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CRECIMIENTO UTERINO ANORMAL, AUMENTADO O DISMINUIDO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SITUACIÓN ANORMAL DEL PRODUCTO DESPUÉS DEL 8° MES (TRANSVERSO O DE NALGAS)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PÉRDIDA DE CONOCIMIENTO O ATAQUES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SALIDA DE AGUA ANTES DEL TRABAJO DE PARTO O DEL 9° MES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DOLOR EN EPIGASTRIO </a:t>
            </a:r>
            <a:r>
              <a:rPr lang="es-ES_tradnl" altLang="es-MX" sz="700" dirty="0" smtClean="0"/>
              <a:t>(DOLOR </a:t>
            </a:r>
            <a:r>
              <a:rPr lang="es-ES_tradnl" altLang="es-MX" sz="700" dirty="0"/>
              <a:t>EN </a:t>
            </a:r>
            <a:r>
              <a:rPr lang="es-ES_tradnl" altLang="es-MX" sz="700" dirty="0" smtClean="0"/>
              <a:t>BOCA DEL </a:t>
            </a:r>
            <a:r>
              <a:rPr lang="es-ES_tradnl" altLang="es-MX" sz="700" dirty="0"/>
              <a:t>ESTÓMAGO)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FOSFENOS (LUCES DE COLORES)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ACÚFENOS (ZUMBIDO EN LOS OÍDOS)</a:t>
            </a:r>
          </a:p>
          <a:p>
            <a:pPr marL="228600" indent="-2286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CEFALEA (DOLOR DE CABEZA)</a:t>
            </a:r>
          </a:p>
          <a:p>
            <a:pPr marL="228600" indent="-228600">
              <a:spcBef>
                <a:spcPct val="15000"/>
              </a:spcBef>
              <a:buFont typeface="+mj-lt"/>
              <a:buAutoNum type="arabicPeriod"/>
            </a:pPr>
            <a:r>
              <a:rPr lang="es-ES_tradnl" altLang="es-MX" sz="700" dirty="0"/>
              <a:t>FLUJO VAGINAL FÉTIDO (FRECUENTE</a:t>
            </a:r>
            <a:r>
              <a:rPr lang="es-ES_tradnl" altLang="es-MX" sz="700" dirty="0" smtClean="0"/>
              <a:t>)</a:t>
            </a:r>
            <a:endParaRPr lang="es-ES_tradnl" altLang="es-MX" sz="700" dirty="0"/>
          </a:p>
        </p:txBody>
      </p:sp>
      <p:sp>
        <p:nvSpPr>
          <p:cNvPr id="39" name="Rectángulo 38"/>
          <p:cNvSpPr/>
          <p:nvPr/>
        </p:nvSpPr>
        <p:spPr bwMode="auto">
          <a:xfrm>
            <a:off x="6000752" y="3423405"/>
            <a:ext cx="2940048" cy="132579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15000"/>
              </a:spcBef>
            </a:pPr>
            <a:r>
              <a:rPr lang="es-ES_tradnl" altLang="es-MX" sz="800" b="1" dirty="0"/>
              <a:t>CLAVES DE COMPLICACIONES DURANTE EL PARTO: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TRABAJO DE PARTO PROLONGADO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SANGRADO ABUNDANTE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HIPERTENSIÓN (TENSIÓN ARTERIAL MAYOR DE 130/90)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CEFALEA</a:t>
            </a:r>
            <a:r>
              <a:rPr lang="es-ES_tradnl" altLang="es-MX" sz="700" b="1" dirty="0"/>
              <a:t> </a:t>
            </a:r>
            <a:r>
              <a:rPr lang="es-ES_tradnl" altLang="es-MX" sz="700" dirty="0"/>
              <a:t>(DOLOR DE CABEZA)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SUFRIMIENTO FETAL (LATIDO CARDÍACO FETAL MENOR DE 120 O MAYOR DE 160 POR MINUTO)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DIFICULTAD PARA RESPIRAR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EMBARAZO GEMELAR O MÚLTIPLE</a:t>
            </a:r>
          </a:p>
          <a:p>
            <a:pPr marL="177800" indent="-177800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/>
              <a:t>OTROS</a:t>
            </a:r>
          </a:p>
        </p:txBody>
      </p:sp>
      <p:sp>
        <p:nvSpPr>
          <p:cNvPr id="23" name="Text Box 134"/>
          <p:cNvSpPr txBox="1">
            <a:spLocks noChangeArrowheads="1"/>
          </p:cNvSpPr>
          <p:nvPr/>
        </p:nvSpPr>
        <p:spPr bwMode="auto">
          <a:xfrm>
            <a:off x="7603992" y="2291648"/>
            <a:ext cx="1514317" cy="108645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 smtClean="0"/>
              <a:t>CLAVES </a:t>
            </a:r>
            <a:r>
              <a:rPr lang="es-MX" altLang="es-MX" sz="800" b="1" dirty="0" smtClean="0"/>
              <a:t>APOYO Y SEGUIMIENTO A LA LACTANCIA MATERNA</a:t>
            </a:r>
            <a:endParaRPr lang="es-ES_tradnl" altLang="es-MX" sz="700" dirty="0" smtClean="0"/>
          </a:p>
          <a:p>
            <a:pPr marL="180975" indent="-85725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LACTANCIA MATERNA EXCLUSIVA</a:t>
            </a:r>
          </a:p>
          <a:p>
            <a:pPr marL="180975" indent="-85725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MIXTA</a:t>
            </a:r>
          </a:p>
          <a:p>
            <a:pPr marL="180975" indent="-85725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FÓRMULA LÁCTEA</a:t>
            </a:r>
          </a:p>
          <a:p>
            <a:pPr marL="180975" indent="-85725">
              <a:spcBef>
                <a:spcPct val="20000"/>
              </a:spcBef>
              <a:buFont typeface="+mj-lt"/>
              <a:buAutoNum type="arabicPeriod"/>
            </a:pPr>
            <a:r>
              <a:rPr lang="es-ES_tradnl" altLang="es-MX" sz="700" dirty="0" smtClean="0"/>
              <a:t>OTRO</a:t>
            </a:r>
            <a:endParaRPr lang="es-ES" altLang="es-MX" dirty="0"/>
          </a:p>
        </p:txBody>
      </p:sp>
      <p:sp>
        <p:nvSpPr>
          <p:cNvPr id="24" name="CuadroTexto 23"/>
          <p:cNvSpPr txBox="1"/>
          <p:nvPr/>
        </p:nvSpPr>
        <p:spPr>
          <a:xfrm>
            <a:off x="-50563" y="2060816"/>
            <a:ext cx="38148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 smtClean="0"/>
              <a:t>NOMBRE DE LA PERSONA QUE LLENÓ ESTA TARJETA</a:t>
            </a:r>
            <a:endParaRPr lang="es-MX" sz="900" dirty="0"/>
          </a:p>
        </p:txBody>
      </p:sp>
      <p:sp>
        <p:nvSpPr>
          <p:cNvPr id="2" name="Rectángulo 1"/>
          <p:cNvSpPr/>
          <p:nvPr/>
        </p:nvSpPr>
        <p:spPr>
          <a:xfrm>
            <a:off x="6137478" y="2077067"/>
            <a:ext cx="155202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800" i="1" dirty="0" smtClean="0"/>
              <a:t>ANOTE </a:t>
            </a:r>
            <a:r>
              <a:rPr lang="es-MX" sz="800" i="1" dirty="0"/>
              <a:t>CLAVE DE </a:t>
            </a:r>
            <a:r>
              <a:rPr lang="es-MX" sz="800" i="1" dirty="0" smtClean="0"/>
              <a:t>AGENTE</a:t>
            </a:r>
            <a:endParaRPr lang="es-MX" sz="800" dirty="0"/>
          </a:p>
        </p:txBody>
      </p:sp>
      <p:sp>
        <p:nvSpPr>
          <p:cNvPr id="26" name="Line 115"/>
          <p:cNvSpPr>
            <a:spLocks noChangeShapeType="1"/>
          </p:cNvSpPr>
          <p:nvPr/>
        </p:nvSpPr>
        <p:spPr bwMode="auto">
          <a:xfrm>
            <a:off x="3086100" y="2230866"/>
            <a:ext cx="2988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7" name="Line 115"/>
          <p:cNvSpPr>
            <a:spLocks noChangeShapeType="1"/>
          </p:cNvSpPr>
          <p:nvPr/>
        </p:nvSpPr>
        <p:spPr bwMode="auto">
          <a:xfrm>
            <a:off x="7631430" y="2230866"/>
            <a:ext cx="756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" name="Rectángulo 3"/>
          <p:cNvSpPr/>
          <p:nvPr/>
        </p:nvSpPr>
        <p:spPr bwMode="auto">
          <a:xfrm>
            <a:off x="6742706" y="31804"/>
            <a:ext cx="2274073" cy="46117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6862661" y="74355"/>
            <a:ext cx="22935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b="1" dirty="0" smtClean="0"/>
              <a:t>CALENDARIO DE ATENCIÓN SINBA-SIS-E1</a:t>
            </a:r>
            <a:endParaRPr lang="es-MX" sz="1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17323</TotalTime>
  <Words>741</Words>
  <Application>Microsoft Office PowerPoint</Application>
  <PresentationFormat>Carta (216 x 279 mm)</PresentationFormat>
  <Paragraphs>237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8" baseType="lpstr">
      <vt:lpstr>Arial</vt:lpstr>
      <vt:lpstr>ArialMT</vt:lpstr>
      <vt:lpstr>Calibri</vt:lpstr>
      <vt:lpstr>Montserrat</vt:lpstr>
      <vt:lpstr>Times New Roman</vt:lpstr>
      <vt:lpstr>Diseño predeterminado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 título de diapositiva</dc:title>
  <dc:creator>Conformación e Integración de Bases de Datos</dc:creator>
  <cp:lastModifiedBy>Alicia Mercado Sandoval</cp:lastModifiedBy>
  <cp:revision>319</cp:revision>
  <cp:lastPrinted>2019-11-21T23:27:55Z</cp:lastPrinted>
  <dcterms:created xsi:type="dcterms:W3CDTF">1999-03-16T19:31:02Z</dcterms:created>
  <dcterms:modified xsi:type="dcterms:W3CDTF">2026-03-30T05:40:58Z</dcterms:modified>
</cp:coreProperties>
</file>